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4"/>
  </p:notesMasterIdLst>
  <p:sldIdLst>
    <p:sldId id="256" r:id="rId2"/>
    <p:sldId id="257" r:id="rId3"/>
    <p:sldId id="293" r:id="rId4"/>
    <p:sldId id="261" r:id="rId5"/>
    <p:sldId id="259" r:id="rId6"/>
    <p:sldId id="271" r:id="rId7"/>
    <p:sldId id="269" r:id="rId8"/>
    <p:sldId id="262" r:id="rId9"/>
    <p:sldId id="270" r:id="rId10"/>
    <p:sldId id="274" r:id="rId11"/>
    <p:sldId id="272" r:id="rId12"/>
    <p:sldId id="275" r:id="rId13"/>
    <p:sldId id="273" r:id="rId14"/>
    <p:sldId id="276" r:id="rId15"/>
    <p:sldId id="277" r:id="rId16"/>
    <p:sldId id="278" r:id="rId17"/>
    <p:sldId id="280" r:id="rId18"/>
    <p:sldId id="281" r:id="rId19"/>
    <p:sldId id="264" r:id="rId20"/>
    <p:sldId id="282" r:id="rId21"/>
    <p:sldId id="283" r:id="rId22"/>
    <p:sldId id="284" r:id="rId23"/>
    <p:sldId id="285" r:id="rId24"/>
    <p:sldId id="287" r:id="rId25"/>
    <p:sldId id="291" r:id="rId26"/>
    <p:sldId id="289" r:id="rId27"/>
    <p:sldId id="290" r:id="rId28"/>
    <p:sldId id="292" r:id="rId29"/>
    <p:sldId id="294" r:id="rId30"/>
    <p:sldId id="295" r:id="rId31"/>
    <p:sldId id="267" r:id="rId32"/>
    <p:sldId id="266" r:id="rId33"/>
  </p:sldIdLst>
  <p:sldSz cx="9144000" cy="5143500" type="screen16x9"/>
  <p:notesSz cx="6858000" cy="9144000"/>
  <p:embeddedFontLst>
    <p:embeddedFont>
      <p:font typeface="Montserrat" panose="00000500000000000000" pitchFamily="2" charset="0"/>
      <p:regular r:id="rId35"/>
      <p:bold r:id="rId36"/>
      <p:italic r:id="rId37"/>
      <p:boldItalic r:id="rId38"/>
    </p:embeddedFont>
    <p:embeddedFont>
      <p:font typeface="Montserrat Black" panose="00000A00000000000000" pitchFamily="2" charset="0"/>
      <p:bold r:id="rId39"/>
      <p:boldItalic r:id="rId40"/>
    </p:embeddedFont>
    <p:embeddedFont>
      <p:font typeface="Montserrat ExtraBold" panose="00000900000000000000" pitchFamily="2" charset="0"/>
      <p:bold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6" y="4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a4b07d14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a4b07d14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801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783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492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06743487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06743487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134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29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713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995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06743487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06743487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55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0aeea1a2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0aeea1a2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1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06743487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06743487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06743487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06743487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072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214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020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66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249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589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166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06743487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06743487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937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801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698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06743487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06743487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4335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06743487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06743487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0aeea1a2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0aeea1a2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06743487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06743487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7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06743487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06743487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337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06743487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06743487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602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57068C"/>
        </a:solidFill>
        <a:effectLst/>
      </p:bgPr>
    </p:bg>
    <p:spTree>
      <p:nvGrpSpPr>
        <p:cNvPr id="1" name="Shape 8"/>
        <p:cNvGrpSpPr/>
        <p:nvPr/>
      </p:nvGrpSpPr>
      <p:grpSpPr>
        <a:xfrm>
          <a:off x="0" y="0"/>
          <a:ext cx="0" cy="0"/>
          <a:chOff x="0" y="0"/>
          <a:chExt cx="0" cy="0"/>
        </a:xfrm>
      </p:grpSpPr>
      <p:pic>
        <p:nvPicPr>
          <p:cNvPr id="9" name="Google Shape;9;p2" descr="Aerial view of New York City."/>
          <p:cNvPicPr preferRelativeResize="0"/>
          <p:nvPr/>
        </p:nvPicPr>
        <p:blipFill rotWithShape="1">
          <a:blip r:embed="rId2">
            <a:alphaModFix amt="25000"/>
          </a:blip>
          <a:srcRect t="14018" r="734" b="2235"/>
          <a:stretch/>
        </p:blipFill>
        <p:spPr>
          <a:xfrm>
            <a:off x="1" y="0"/>
            <a:ext cx="9143999" cy="5143499"/>
          </a:xfrm>
          <a:prstGeom prst="rect">
            <a:avLst/>
          </a:prstGeom>
          <a:noFill/>
          <a:ln>
            <a:noFill/>
          </a:ln>
        </p:spPr>
      </p:pic>
      <p:sp>
        <p:nvSpPr>
          <p:cNvPr id="10" name="Google Shape;10;p2"/>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11" name="Google Shape;11;p2"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12" name="Google Shape;12;p2"/>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3" name="Google Shape;13;p2"/>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a:lnSpc>
                <a:spcPct val="125000"/>
              </a:lnSpc>
              <a:spcBef>
                <a:spcPts val="0"/>
              </a:spcBef>
              <a:spcAft>
                <a:spcPts val="0"/>
              </a:spcAft>
              <a:buClr>
                <a:srgbClr val="FFFFFF"/>
              </a:buClr>
              <a:buSzPts val="1400"/>
              <a:buChar char="○"/>
              <a:defRPr>
                <a:solidFill>
                  <a:srgbClr val="FFFFFF"/>
                </a:solidFill>
              </a:defRPr>
            </a:lvl2pPr>
            <a:lvl3pPr marL="1371600" lvl="2" indent="-317500">
              <a:lnSpc>
                <a:spcPct val="125000"/>
              </a:lnSpc>
              <a:spcBef>
                <a:spcPts val="0"/>
              </a:spcBef>
              <a:spcAft>
                <a:spcPts val="0"/>
              </a:spcAft>
              <a:buClr>
                <a:srgbClr val="FFFFFF"/>
              </a:buClr>
              <a:buSzPts val="1400"/>
              <a:buChar char="■"/>
              <a:defRPr>
                <a:solidFill>
                  <a:srgbClr val="FFFFFF"/>
                </a:solidFill>
              </a:defRPr>
            </a:lvl3pPr>
            <a:lvl4pPr marL="1828800" lvl="3" indent="-317500">
              <a:lnSpc>
                <a:spcPct val="125000"/>
              </a:lnSpc>
              <a:spcBef>
                <a:spcPts val="0"/>
              </a:spcBef>
              <a:spcAft>
                <a:spcPts val="0"/>
              </a:spcAft>
              <a:buClr>
                <a:srgbClr val="FFFFFF"/>
              </a:buClr>
              <a:buSzPts val="1400"/>
              <a:buChar char="●"/>
              <a:defRPr>
                <a:solidFill>
                  <a:srgbClr val="FFFFFF"/>
                </a:solidFill>
              </a:defRPr>
            </a:lvl4pPr>
            <a:lvl5pPr marL="2286000" lvl="4" indent="-317500">
              <a:lnSpc>
                <a:spcPct val="125000"/>
              </a:lnSpc>
              <a:spcBef>
                <a:spcPts val="0"/>
              </a:spcBef>
              <a:spcAft>
                <a:spcPts val="0"/>
              </a:spcAft>
              <a:buClr>
                <a:srgbClr val="FFFFFF"/>
              </a:buClr>
              <a:buSzPts val="1400"/>
              <a:buChar char="○"/>
              <a:defRPr>
                <a:solidFill>
                  <a:srgbClr val="FFFFFF"/>
                </a:solidFill>
              </a:defRPr>
            </a:lvl5pPr>
            <a:lvl6pPr marL="2743200" lvl="5" indent="-317500">
              <a:lnSpc>
                <a:spcPct val="125000"/>
              </a:lnSpc>
              <a:spcBef>
                <a:spcPts val="0"/>
              </a:spcBef>
              <a:spcAft>
                <a:spcPts val="0"/>
              </a:spcAft>
              <a:buClr>
                <a:srgbClr val="FFFFFF"/>
              </a:buClr>
              <a:buSzPts val="1400"/>
              <a:buChar char="■"/>
              <a:defRPr>
                <a:solidFill>
                  <a:srgbClr val="FFFFFF"/>
                </a:solidFill>
              </a:defRPr>
            </a:lvl6pPr>
            <a:lvl7pPr marL="3200400" lvl="6" indent="-317500">
              <a:lnSpc>
                <a:spcPct val="125000"/>
              </a:lnSpc>
              <a:spcBef>
                <a:spcPts val="0"/>
              </a:spcBef>
              <a:spcAft>
                <a:spcPts val="0"/>
              </a:spcAft>
              <a:buClr>
                <a:srgbClr val="FFFFFF"/>
              </a:buClr>
              <a:buSzPts val="1400"/>
              <a:buChar char="●"/>
              <a:defRPr>
                <a:solidFill>
                  <a:srgbClr val="FFFFFF"/>
                </a:solidFill>
              </a:defRPr>
            </a:lvl7pPr>
            <a:lvl8pPr marL="3657600" lvl="7" indent="-317500">
              <a:lnSpc>
                <a:spcPct val="125000"/>
              </a:lnSpc>
              <a:spcBef>
                <a:spcPts val="0"/>
              </a:spcBef>
              <a:spcAft>
                <a:spcPts val="0"/>
              </a:spcAft>
              <a:buClr>
                <a:srgbClr val="FFFFFF"/>
              </a:buClr>
              <a:buSzPts val="1400"/>
              <a:buChar char="○"/>
              <a:defRPr>
                <a:solidFill>
                  <a:srgbClr val="FFFFFF"/>
                </a:solidFill>
              </a:defRPr>
            </a:lvl8pPr>
            <a:lvl9pPr marL="4114800" lvl="8" indent="-31750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72"/>
        <p:cNvGrpSpPr/>
        <p:nvPr/>
      </p:nvGrpSpPr>
      <p:grpSpPr>
        <a:xfrm>
          <a:off x="0" y="0"/>
          <a:ext cx="0" cy="0"/>
          <a:chOff x="0" y="0"/>
          <a:chExt cx="0" cy="0"/>
        </a:xfrm>
      </p:grpSpPr>
      <p:pic>
        <p:nvPicPr>
          <p:cNvPr id="73" name="Google Shape;73;p14"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4" name="Google Shape;74;p1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7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14"/>
        <p:cNvGrpSpPr/>
        <p:nvPr/>
      </p:nvGrpSpPr>
      <p:grpSpPr>
        <a:xfrm>
          <a:off x="0" y="0"/>
          <a:ext cx="0" cy="0"/>
          <a:chOff x="0" y="0"/>
          <a:chExt cx="0" cy="0"/>
        </a:xfrm>
      </p:grpSpPr>
      <p:cxnSp>
        <p:nvCxnSpPr>
          <p:cNvPr id="15" name="Google Shape;15;p3" descr=" "/>
          <p:cNvCxnSpPr/>
          <p:nvPr/>
        </p:nvCxnSpPr>
        <p:spPr>
          <a:xfrm>
            <a:off x="407168" y="2618527"/>
            <a:ext cx="521400" cy="0"/>
          </a:xfrm>
          <a:prstGeom prst="straightConnector1">
            <a:avLst/>
          </a:prstGeom>
          <a:noFill/>
          <a:ln w="76200" cap="flat" cmpd="sng">
            <a:solidFill>
              <a:srgbClr val="9A6ABA"/>
            </a:solidFill>
            <a:prstDash val="solid"/>
            <a:round/>
            <a:headEnd type="none" w="med" len="med"/>
            <a:tailEnd type="none" w="med" len="med"/>
          </a:ln>
        </p:spPr>
      </p:cxnSp>
      <p:pic>
        <p:nvPicPr>
          <p:cNvPr id="16" name="Google Shape;16;p3" descr=" "/>
          <p:cNvPicPr preferRelativeResize="0"/>
          <p:nvPr/>
        </p:nvPicPr>
        <p:blipFill rotWithShape="1">
          <a:blip r:embed="rId2">
            <a:alphaModFix/>
          </a:blip>
          <a:srcRect/>
          <a:stretch/>
        </p:blipFill>
        <p:spPr>
          <a:xfrm>
            <a:off x="407175" y="4539121"/>
            <a:ext cx="776077" cy="263400"/>
          </a:xfrm>
          <a:prstGeom prst="rect">
            <a:avLst/>
          </a:prstGeom>
          <a:noFill/>
          <a:ln>
            <a:noFill/>
          </a:ln>
        </p:spPr>
      </p:pic>
      <p:sp>
        <p:nvSpPr>
          <p:cNvPr id="17" name="Google Shape;17;p3"/>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18" name="Google Shape;18;p3"/>
          <p:cNvSpPr txBox="1">
            <a:spLocks noGrp="1"/>
          </p:cNvSpPr>
          <p:nvPr>
            <p:ph type="subTitle" idx="1"/>
          </p:nvPr>
        </p:nvSpPr>
        <p:spPr>
          <a:xfrm>
            <a:off x="316950" y="2938025"/>
            <a:ext cx="4031700" cy="475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pic>
        <p:nvPicPr>
          <p:cNvPr id="26" name="Google Shape;26;p5"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7" name="Google Shape;27;p5"/>
          <p:cNvSpPr txBox="1">
            <a:spLocks noGrp="1"/>
          </p:cNvSpPr>
          <p:nvPr>
            <p:ph type="body" idx="1"/>
          </p:nvPr>
        </p:nvSpPr>
        <p:spPr>
          <a:xfrm>
            <a:off x="1376250"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5051175"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29" name="Google Shape;29;p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pic>
        <p:nvPicPr>
          <p:cNvPr id="32" name="Google Shape;32;p6"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3" name="Google Shape;33;p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26408"/>
            <a:ext cx="4308300" cy="10593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36" name="Google Shape;36;p7"/>
          <p:cNvSpPr txBox="1">
            <a:spLocks noGrp="1"/>
          </p:cNvSpPr>
          <p:nvPr>
            <p:ph type="body" idx="1"/>
          </p:nvPr>
        </p:nvSpPr>
        <p:spPr>
          <a:xfrm>
            <a:off x="311700" y="1646230"/>
            <a:ext cx="3350400" cy="2418900"/>
          </a:xfrm>
          <a:prstGeom prst="rect">
            <a:avLst/>
          </a:prstGeom>
        </p:spPr>
        <p:txBody>
          <a:bodyPr spcFirstLastPara="1" wrap="square" lIns="91425" tIns="91425" rIns="91425" bIns="91425" anchor="t" anchorCtr="0">
            <a:noAutofit/>
          </a:bodyPr>
          <a:lstStyle>
            <a:lvl1pPr marL="457200" lvl="0" indent="-304800">
              <a:lnSpc>
                <a:spcPct val="125000"/>
              </a:lnSpc>
              <a:spcBef>
                <a:spcPts val="0"/>
              </a:spcBef>
              <a:spcAft>
                <a:spcPts val="0"/>
              </a:spcAft>
              <a:buSzPts val="1200"/>
              <a:buChar char="●"/>
              <a:defRPr sz="1200"/>
            </a:lvl1pPr>
            <a:lvl2pPr marL="914400" lvl="1" indent="-304800">
              <a:lnSpc>
                <a:spcPct val="125000"/>
              </a:lnSpc>
              <a:spcBef>
                <a:spcPts val="1600"/>
              </a:spcBef>
              <a:spcAft>
                <a:spcPts val="0"/>
              </a:spcAft>
              <a:buSzPts val="1200"/>
              <a:buChar char="○"/>
              <a:defRPr sz="1200"/>
            </a:lvl2pPr>
            <a:lvl3pPr marL="1371600" lvl="2" indent="-304800">
              <a:lnSpc>
                <a:spcPct val="125000"/>
              </a:lnSpc>
              <a:spcBef>
                <a:spcPts val="1600"/>
              </a:spcBef>
              <a:spcAft>
                <a:spcPts val="0"/>
              </a:spcAft>
              <a:buSzPts val="1200"/>
              <a:buChar char="■"/>
              <a:defRPr sz="1200"/>
            </a:lvl3pPr>
            <a:lvl4pPr marL="1828800" lvl="3" indent="-304800">
              <a:lnSpc>
                <a:spcPct val="125000"/>
              </a:lnSpc>
              <a:spcBef>
                <a:spcPts val="1600"/>
              </a:spcBef>
              <a:spcAft>
                <a:spcPts val="0"/>
              </a:spcAft>
              <a:buSzPts val="1200"/>
              <a:buChar char="●"/>
              <a:defRPr sz="1200"/>
            </a:lvl4pPr>
            <a:lvl5pPr marL="2286000" lvl="4" indent="-304800">
              <a:lnSpc>
                <a:spcPct val="125000"/>
              </a:lnSpc>
              <a:spcBef>
                <a:spcPts val="1600"/>
              </a:spcBef>
              <a:spcAft>
                <a:spcPts val="0"/>
              </a:spcAft>
              <a:buSzPts val="1200"/>
              <a:buChar char="○"/>
              <a:defRPr sz="1200"/>
            </a:lvl5pPr>
            <a:lvl6pPr marL="2743200" lvl="5" indent="-304800">
              <a:lnSpc>
                <a:spcPct val="125000"/>
              </a:lnSpc>
              <a:spcBef>
                <a:spcPts val="1600"/>
              </a:spcBef>
              <a:spcAft>
                <a:spcPts val="0"/>
              </a:spcAft>
              <a:buSzPts val="1200"/>
              <a:buChar char="■"/>
              <a:defRPr sz="1200"/>
            </a:lvl6pPr>
            <a:lvl7pPr marL="3200400" lvl="6" indent="-304800">
              <a:lnSpc>
                <a:spcPct val="125000"/>
              </a:lnSpc>
              <a:spcBef>
                <a:spcPts val="1600"/>
              </a:spcBef>
              <a:spcAft>
                <a:spcPts val="0"/>
              </a:spcAft>
              <a:buSzPts val="1200"/>
              <a:buChar char="●"/>
              <a:defRPr sz="1200"/>
            </a:lvl7pPr>
            <a:lvl8pPr marL="3657600" lvl="7" indent="-304800">
              <a:lnSpc>
                <a:spcPct val="125000"/>
              </a:lnSpc>
              <a:spcBef>
                <a:spcPts val="1600"/>
              </a:spcBef>
              <a:spcAft>
                <a:spcPts val="0"/>
              </a:spcAft>
              <a:buSzPts val="1200"/>
              <a:buChar char="○"/>
              <a:defRPr sz="1200"/>
            </a:lvl8pPr>
            <a:lvl9pPr marL="4114800" lvl="8" indent="-304800">
              <a:lnSpc>
                <a:spcPct val="125000"/>
              </a:lnSpc>
              <a:spcBef>
                <a:spcPts val="1600"/>
              </a:spcBef>
              <a:spcAft>
                <a:spcPts val="1600"/>
              </a:spcAft>
              <a:buSzPts val="1200"/>
              <a:buChar char="■"/>
              <a:defRPr sz="1200"/>
            </a:lvl9pPr>
          </a:lstStyle>
          <a:p>
            <a:endParaRPr/>
          </a:p>
        </p:txBody>
      </p:sp>
      <p:pic>
        <p:nvPicPr>
          <p:cNvPr id="37" name="Google Shape;37;p7"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8" name="Google Shape;38;p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6" name="Google Shape;46;p9"/>
          <p:cNvSpPr txBox="1">
            <a:spLocks noGrp="1"/>
          </p:cNvSpPr>
          <p:nvPr>
            <p:ph type="subTitle" idx="1"/>
          </p:nvPr>
        </p:nvSpPr>
        <p:spPr>
          <a:xfrm>
            <a:off x="294375" y="2803075"/>
            <a:ext cx="39558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47" name="Google Shape;47;p9"/>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48" name="Google Shape;48;p9"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9" name="Google Shape;49;p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50"/>
        <p:cNvGrpSpPr/>
        <p:nvPr/>
      </p:nvGrpSpPr>
      <p:grpSpPr>
        <a:xfrm>
          <a:off x="0" y="0"/>
          <a:ext cx="0" cy="0"/>
          <a:chOff x="0" y="0"/>
          <a:chExt cx="0" cy="0"/>
        </a:xfrm>
      </p:grpSpPr>
      <p:pic>
        <p:nvPicPr>
          <p:cNvPr id="51" name="Google Shape;51;p10"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2" name="Google Shape;52;p10"/>
          <p:cNvSpPr txBox="1">
            <a:spLocks noGrp="1"/>
          </p:cNvSpPr>
          <p:nvPr>
            <p:ph type="title"/>
          </p:nvPr>
        </p:nvSpPr>
        <p:spPr>
          <a:xfrm>
            <a:off x="311700" y="445025"/>
            <a:ext cx="3803100" cy="1142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53" name="Google Shape;53;p10"/>
          <p:cNvSpPr txBox="1">
            <a:spLocks noGrp="1"/>
          </p:cNvSpPr>
          <p:nvPr>
            <p:ph type="body" idx="1"/>
          </p:nvPr>
        </p:nvSpPr>
        <p:spPr>
          <a:xfrm>
            <a:off x="311700" y="2750150"/>
            <a:ext cx="3466500" cy="1522500"/>
          </a:xfrm>
          <a:prstGeom prst="rect">
            <a:avLst/>
          </a:prstGeom>
        </p:spPr>
        <p:txBody>
          <a:bodyPr spcFirstLastPara="1" wrap="square" lIns="91425" tIns="91425" rIns="91425" bIns="91425" anchor="b" anchorCtr="0">
            <a:noAutofit/>
          </a:bodyPr>
          <a:lstStyle>
            <a:lvl1pPr marL="457200" lvl="0" indent="-298450" rtl="0">
              <a:lnSpc>
                <a:spcPct val="125000"/>
              </a:lnSpc>
              <a:spcBef>
                <a:spcPts val="0"/>
              </a:spcBef>
              <a:spcAft>
                <a:spcPts val="0"/>
              </a:spcAft>
              <a:buSzPts val="1100"/>
              <a:buChar char="●"/>
              <a:defRPr sz="1100"/>
            </a:lvl1pPr>
            <a:lvl2pPr marL="914400" lvl="1" indent="-298450" rtl="0">
              <a:lnSpc>
                <a:spcPct val="125000"/>
              </a:lnSpc>
              <a:spcBef>
                <a:spcPts val="0"/>
              </a:spcBef>
              <a:spcAft>
                <a:spcPts val="0"/>
              </a:spcAft>
              <a:buSzPts val="1100"/>
              <a:buChar char="○"/>
              <a:defRPr sz="1100"/>
            </a:lvl2pPr>
            <a:lvl3pPr marL="1371600" lvl="2" indent="-298450" rtl="0">
              <a:lnSpc>
                <a:spcPct val="125000"/>
              </a:lnSpc>
              <a:spcBef>
                <a:spcPts val="0"/>
              </a:spcBef>
              <a:spcAft>
                <a:spcPts val="0"/>
              </a:spcAft>
              <a:buSzPts val="1100"/>
              <a:buChar char="■"/>
              <a:defRPr sz="1100"/>
            </a:lvl3pPr>
            <a:lvl4pPr marL="1828800" lvl="3" indent="-298450" rtl="0">
              <a:lnSpc>
                <a:spcPct val="125000"/>
              </a:lnSpc>
              <a:spcBef>
                <a:spcPts val="0"/>
              </a:spcBef>
              <a:spcAft>
                <a:spcPts val="0"/>
              </a:spcAft>
              <a:buSzPts val="1100"/>
              <a:buChar char="●"/>
              <a:defRPr sz="1100"/>
            </a:lvl4pPr>
            <a:lvl5pPr marL="2286000" lvl="4" indent="-298450" rtl="0">
              <a:lnSpc>
                <a:spcPct val="125000"/>
              </a:lnSpc>
              <a:spcBef>
                <a:spcPts val="0"/>
              </a:spcBef>
              <a:spcAft>
                <a:spcPts val="0"/>
              </a:spcAft>
              <a:buSzPts val="1100"/>
              <a:buChar char="○"/>
              <a:defRPr sz="1100"/>
            </a:lvl5pPr>
            <a:lvl6pPr marL="2743200" lvl="5" indent="-298450" rtl="0">
              <a:lnSpc>
                <a:spcPct val="125000"/>
              </a:lnSpc>
              <a:spcBef>
                <a:spcPts val="0"/>
              </a:spcBef>
              <a:spcAft>
                <a:spcPts val="0"/>
              </a:spcAft>
              <a:buSzPts val="1100"/>
              <a:buChar char="■"/>
              <a:defRPr sz="1100"/>
            </a:lvl6pPr>
            <a:lvl7pPr marL="3200400" lvl="6" indent="-298450" rtl="0">
              <a:lnSpc>
                <a:spcPct val="125000"/>
              </a:lnSpc>
              <a:spcBef>
                <a:spcPts val="0"/>
              </a:spcBef>
              <a:spcAft>
                <a:spcPts val="0"/>
              </a:spcAft>
              <a:buSzPts val="1100"/>
              <a:buChar char="●"/>
              <a:defRPr sz="1100"/>
            </a:lvl7pPr>
            <a:lvl8pPr marL="3657600" lvl="7" indent="-298450" rtl="0">
              <a:lnSpc>
                <a:spcPct val="125000"/>
              </a:lnSpc>
              <a:spcBef>
                <a:spcPts val="0"/>
              </a:spcBef>
              <a:spcAft>
                <a:spcPts val="0"/>
              </a:spcAft>
              <a:buSzPts val="1100"/>
              <a:buChar char="○"/>
              <a:defRPr sz="1100"/>
            </a:lvl8pPr>
            <a:lvl9pPr marL="4114800" lvl="8" indent="-298450" rtl="0">
              <a:lnSpc>
                <a:spcPct val="125000"/>
              </a:lnSpc>
              <a:spcBef>
                <a:spcPts val="0"/>
              </a:spcBef>
              <a:spcAft>
                <a:spcPts val="0"/>
              </a:spcAft>
              <a:buSzPts val="1100"/>
              <a:buChar char="■"/>
              <a:defRPr sz="1100"/>
            </a:lvl9pPr>
          </a:lstStyle>
          <a:p>
            <a:endParaRPr/>
          </a:p>
        </p:txBody>
      </p:sp>
      <p:sp>
        <p:nvSpPr>
          <p:cNvPr id="54" name="Google Shape;54;p1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59"/>
        <p:cNvGrpSpPr/>
        <p:nvPr/>
      </p:nvGrpSpPr>
      <p:grpSpPr>
        <a:xfrm>
          <a:off x="0" y="0"/>
          <a:ext cx="0" cy="0"/>
          <a:chOff x="0" y="0"/>
          <a:chExt cx="0" cy="0"/>
        </a:xfrm>
      </p:grpSpPr>
      <p:pic>
        <p:nvPicPr>
          <p:cNvPr id="60" name="Google Shape;60;p12" descr=" "/>
          <p:cNvPicPr preferRelativeResize="0"/>
          <p:nvPr/>
        </p:nvPicPr>
        <p:blipFill rotWithShape="1">
          <a:blip r:embed="rId2">
            <a:alphaModFix amt="25000"/>
          </a:blip>
          <a:srcRect t="14018" r="734" b="2235"/>
          <a:stretch/>
        </p:blipFill>
        <p:spPr>
          <a:xfrm>
            <a:off x="1" y="0"/>
            <a:ext cx="9143999" cy="5143499"/>
          </a:xfrm>
          <a:prstGeom prst="rect">
            <a:avLst/>
          </a:prstGeom>
          <a:noFill/>
          <a:ln>
            <a:noFill/>
          </a:ln>
        </p:spPr>
      </p:pic>
      <p:pic>
        <p:nvPicPr>
          <p:cNvPr id="61" name="Google Shape;61;p12"/>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62" name="Google Shape;62;p12"/>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63" name="Google Shape;63;p12"/>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rgbClr val="9A6ABA"/>
                </a:solidFill>
                <a:latin typeface="Montserrat Black"/>
                <a:ea typeface="Montserrat Black"/>
                <a:cs typeface="Montserrat Black"/>
                <a:sym typeface="Montserrat Black"/>
              </a:rPr>
              <a:t>“</a:t>
            </a:r>
            <a:endParaRPr sz="4200">
              <a:solidFill>
                <a:srgbClr val="9A6ABA"/>
              </a:solidFill>
              <a:latin typeface="Montserrat Black"/>
              <a:ea typeface="Montserrat Black"/>
              <a:cs typeface="Montserrat Black"/>
              <a:sym typeface="Montserrat Black"/>
            </a:endParaRPr>
          </a:p>
        </p:txBody>
      </p:sp>
      <p:cxnSp>
        <p:nvCxnSpPr>
          <p:cNvPr id="64" name="Google Shape;64;p12"/>
          <p:cNvCxnSpPr/>
          <p:nvPr/>
        </p:nvCxnSpPr>
        <p:spPr>
          <a:xfrm>
            <a:off x="4314143" y="4230331"/>
            <a:ext cx="521400" cy="0"/>
          </a:xfrm>
          <a:prstGeom prst="straightConnector1">
            <a:avLst/>
          </a:prstGeom>
          <a:noFill/>
          <a:ln w="76200" cap="flat" cmpd="sng">
            <a:solidFill>
              <a:srgbClr val="9A6ABA"/>
            </a:solidFill>
            <a:prstDash val="solid"/>
            <a:round/>
            <a:headEnd type="none" w="med" len="med"/>
            <a:tailEnd type="none" w="med" len="med"/>
          </a:ln>
        </p:spPr>
      </p:cxnSp>
      <p:sp>
        <p:nvSpPr>
          <p:cNvPr id="65" name="Google Shape;65;p1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3"/>
          <p:cNvSpPr txBox="1">
            <a:spLocks noGrp="1"/>
          </p:cNvSpPr>
          <p:nvPr>
            <p:ph type="title" hasCustomPrompt="1"/>
          </p:nvPr>
        </p:nvSpPr>
        <p:spPr>
          <a:xfrm>
            <a:off x="311700" y="407700"/>
            <a:ext cx="8520600" cy="19383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8" name="Google Shape;68;p13"/>
          <p:cNvSpPr txBox="1">
            <a:spLocks noGrp="1"/>
          </p:cNvSpPr>
          <p:nvPr>
            <p:ph type="body" idx="1"/>
          </p:nvPr>
        </p:nvSpPr>
        <p:spPr>
          <a:xfrm>
            <a:off x="2475675" y="3360362"/>
            <a:ext cx="4192800" cy="719400"/>
          </a:xfrm>
          <a:prstGeom prst="rect">
            <a:avLst/>
          </a:prstGeom>
        </p:spPr>
        <p:txBody>
          <a:bodyPr spcFirstLastPara="1" wrap="square" lIns="91425" tIns="91425" rIns="91425" bIns="91425" anchor="t" anchorCtr="0">
            <a:noAutofit/>
          </a:bodyPr>
          <a:lstStyle>
            <a:lvl1pPr marL="457200" lvl="0" indent="-304800" algn="ctr">
              <a:lnSpc>
                <a:spcPct val="125000"/>
              </a:lnSpc>
              <a:spcBef>
                <a:spcPts val="0"/>
              </a:spcBef>
              <a:spcAft>
                <a:spcPts val="0"/>
              </a:spcAft>
              <a:buSzPts val="1200"/>
              <a:buChar char="●"/>
              <a:defRPr sz="1200"/>
            </a:lvl1pPr>
            <a:lvl2pPr marL="914400" lvl="1" indent="-304800" algn="ctr">
              <a:lnSpc>
                <a:spcPct val="125000"/>
              </a:lnSpc>
              <a:spcBef>
                <a:spcPts val="0"/>
              </a:spcBef>
              <a:spcAft>
                <a:spcPts val="0"/>
              </a:spcAft>
              <a:buSzPts val="1200"/>
              <a:buChar char="○"/>
              <a:defRPr sz="1200"/>
            </a:lvl2pPr>
            <a:lvl3pPr marL="1371600" lvl="2" indent="-304800" algn="ctr">
              <a:lnSpc>
                <a:spcPct val="125000"/>
              </a:lnSpc>
              <a:spcBef>
                <a:spcPts val="0"/>
              </a:spcBef>
              <a:spcAft>
                <a:spcPts val="0"/>
              </a:spcAft>
              <a:buSzPts val="1200"/>
              <a:buChar char="■"/>
              <a:defRPr sz="1200"/>
            </a:lvl3pPr>
            <a:lvl4pPr marL="1828800" lvl="3" indent="-304800" algn="ctr">
              <a:lnSpc>
                <a:spcPct val="125000"/>
              </a:lnSpc>
              <a:spcBef>
                <a:spcPts val="0"/>
              </a:spcBef>
              <a:spcAft>
                <a:spcPts val="0"/>
              </a:spcAft>
              <a:buSzPts val="1200"/>
              <a:buChar char="●"/>
              <a:defRPr sz="1200"/>
            </a:lvl4pPr>
            <a:lvl5pPr marL="2286000" lvl="4" indent="-304800" algn="ctr">
              <a:lnSpc>
                <a:spcPct val="125000"/>
              </a:lnSpc>
              <a:spcBef>
                <a:spcPts val="0"/>
              </a:spcBef>
              <a:spcAft>
                <a:spcPts val="0"/>
              </a:spcAft>
              <a:buSzPts val="1200"/>
              <a:buChar char="○"/>
              <a:defRPr sz="1200"/>
            </a:lvl5pPr>
            <a:lvl6pPr marL="2743200" lvl="5" indent="-304800" algn="ctr">
              <a:lnSpc>
                <a:spcPct val="125000"/>
              </a:lnSpc>
              <a:spcBef>
                <a:spcPts val="0"/>
              </a:spcBef>
              <a:spcAft>
                <a:spcPts val="0"/>
              </a:spcAft>
              <a:buSzPts val="1200"/>
              <a:buChar char="■"/>
              <a:defRPr sz="1200"/>
            </a:lvl6pPr>
            <a:lvl7pPr marL="3200400" lvl="6" indent="-304800" algn="ctr">
              <a:lnSpc>
                <a:spcPct val="125000"/>
              </a:lnSpc>
              <a:spcBef>
                <a:spcPts val="0"/>
              </a:spcBef>
              <a:spcAft>
                <a:spcPts val="0"/>
              </a:spcAft>
              <a:buSzPts val="1200"/>
              <a:buChar char="●"/>
              <a:defRPr sz="1200"/>
            </a:lvl7pPr>
            <a:lvl8pPr marL="3657600" lvl="7" indent="-304800" algn="ctr">
              <a:lnSpc>
                <a:spcPct val="125000"/>
              </a:lnSpc>
              <a:spcBef>
                <a:spcPts val="0"/>
              </a:spcBef>
              <a:spcAft>
                <a:spcPts val="0"/>
              </a:spcAft>
              <a:buSzPts val="1200"/>
              <a:buChar char="○"/>
              <a:defRPr sz="1200"/>
            </a:lvl8pPr>
            <a:lvl9pPr marL="4114800" lvl="8" indent="-304800" algn="ctr">
              <a:lnSpc>
                <a:spcPct val="125000"/>
              </a:lnSpc>
              <a:spcBef>
                <a:spcPts val="0"/>
              </a:spcBef>
              <a:spcAft>
                <a:spcPts val="0"/>
              </a:spcAft>
              <a:buSzPts val="1200"/>
              <a:buChar char="■"/>
              <a:defRPr sz="1200"/>
            </a:lvl9pPr>
          </a:lstStyle>
          <a:p>
            <a:endParaRPr/>
          </a:p>
        </p:txBody>
      </p:sp>
      <p:pic>
        <p:nvPicPr>
          <p:cNvPr id="69" name="Google Shape;69;p13"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0" name="Google Shape;70;p1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71" name="Google Shape;71;p13"/>
          <p:cNvSpPr txBox="1">
            <a:spLocks noGrp="1"/>
          </p:cNvSpPr>
          <p:nvPr>
            <p:ph type="subTitle" idx="2"/>
          </p:nvPr>
        </p:nvSpPr>
        <p:spPr>
          <a:xfrm>
            <a:off x="407175" y="2537800"/>
            <a:ext cx="8329200" cy="719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800">
                <a:solidFill>
                  <a:srgbClr val="9A6ABA"/>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Movie Recommendation System</a:t>
            </a:r>
            <a:endParaRPr sz="6000" dirty="0"/>
          </a:p>
        </p:txBody>
      </p:sp>
      <p:sp>
        <p:nvSpPr>
          <p:cNvPr id="81" name="Google Shape;81;p16"/>
          <p:cNvSpPr txBox="1">
            <a:spLocks noGrp="1"/>
          </p:cNvSpPr>
          <p:nvPr>
            <p:ph type="subTitle" idx="1"/>
          </p:nvPr>
        </p:nvSpPr>
        <p:spPr>
          <a:xfrm>
            <a:off x="307599" y="3119750"/>
            <a:ext cx="5352055" cy="7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FRE 7773 Machine Learning in Finance</a:t>
            </a:r>
          </a:p>
          <a:p>
            <a:pPr marL="0" lvl="0" indent="0" algn="l" rtl="0">
              <a:spcBef>
                <a:spcPts val="0"/>
              </a:spcBef>
              <a:spcAft>
                <a:spcPts val="1600"/>
              </a:spcAft>
              <a:buNone/>
            </a:pPr>
            <a:r>
              <a:rPr lang="en-US" altLang="zh-CN" dirty="0"/>
              <a:t>Group </a:t>
            </a:r>
            <a:r>
              <a:rPr lang="en-US" altLang="zh-CN" dirty="0" err="1"/>
              <a:t>LearningMachine</a:t>
            </a:r>
            <a:endParaRPr dirty="0"/>
          </a:p>
        </p:txBody>
      </p:sp>
      <p:sp>
        <p:nvSpPr>
          <p:cNvPr id="82" name="Google Shape;82;p16"/>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 </a:t>
            </a:r>
            <a:r>
              <a:rPr lang="en-US" dirty="0"/>
              <a:t>Shawn Yin</a:t>
            </a:r>
            <a:endParaRPr dirty="0"/>
          </a:p>
          <a:p>
            <a:pPr marL="0" lvl="0" indent="0" algn="l" rtl="0">
              <a:spcBef>
                <a:spcPts val="0"/>
              </a:spcBef>
              <a:spcAft>
                <a:spcPts val="0"/>
              </a:spcAft>
              <a:buNone/>
            </a:pPr>
            <a:r>
              <a:rPr lang="en" dirty="0"/>
              <a:t>12/10/2021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F4A25-5AB9-4043-B91F-EA9D6E8FC626}"/>
              </a:ext>
            </a:extLst>
          </p:cNvPr>
          <p:cNvSpPr>
            <a:spLocks noGrp="1"/>
          </p:cNvSpPr>
          <p:nvPr>
            <p:ph type="title"/>
          </p:nvPr>
        </p:nvSpPr>
        <p:spPr/>
        <p:txBody>
          <a:bodyPr/>
          <a:lstStyle/>
          <a:p>
            <a:r>
              <a:rPr lang="en-US" altLang="zh-CN" dirty="0"/>
              <a:t>What is the problem of user-based method?</a:t>
            </a:r>
            <a:endParaRPr lang="zh-CN" altLang="en-US" dirty="0"/>
          </a:p>
        </p:txBody>
      </p:sp>
      <p:sp>
        <p:nvSpPr>
          <p:cNvPr id="9" name="Google Shape;102;p19">
            <a:extLst>
              <a:ext uri="{FF2B5EF4-FFF2-40B4-BE49-F238E27FC236}">
                <a16:creationId xmlns:a16="http://schemas.microsoft.com/office/drawing/2014/main" id="{1A23C6EF-2B22-4497-88EA-E584AC32429E}"/>
              </a:ext>
            </a:extLst>
          </p:cNvPr>
          <p:cNvSpPr txBox="1">
            <a:spLocks noGrp="1"/>
          </p:cNvSpPr>
          <p:nvPr>
            <p:ph type="body" idx="1"/>
          </p:nvPr>
        </p:nvSpPr>
        <p:spPr>
          <a:xfrm>
            <a:off x="1218122" y="1828800"/>
            <a:ext cx="3782050" cy="161834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tx1"/>
                </a:solidFill>
              </a:rPr>
              <a:t>Storage:</a:t>
            </a:r>
          </a:p>
          <a:p>
            <a:pPr marL="0" lvl="0" indent="0" algn="l" rtl="0">
              <a:spcBef>
                <a:spcPts val="0"/>
              </a:spcBef>
              <a:spcAft>
                <a:spcPts val="1600"/>
              </a:spcAft>
              <a:buNone/>
            </a:pPr>
            <a:r>
              <a:rPr lang="en" dirty="0">
                <a:solidFill>
                  <a:schemeClr val="bg2"/>
                </a:solidFill>
              </a:rPr>
              <a:t>To use this algorithm online, we need to precompute a user similarity matrix. Suppose we have n users, and the matrix will have n^2 numbers. </a:t>
            </a:r>
          </a:p>
          <a:p>
            <a:pPr marL="0" lvl="0" indent="0" algn="l" rtl="0">
              <a:spcBef>
                <a:spcPts val="0"/>
              </a:spcBef>
              <a:spcAft>
                <a:spcPts val="1600"/>
              </a:spcAft>
              <a:buNone/>
            </a:pPr>
            <a:r>
              <a:rPr lang="en" dirty="0">
                <a:solidFill>
                  <a:schemeClr val="bg2"/>
                </a:solidFill>
              </a:rPr>
              <a:t>For example, NETFLIX has MAU of approximately 200 million on mobile platform (including IOS and Android) so if use this method, the cost of storage is huge.</a:t>
            </a:r>
          </a:p>
        </p:txBody>
      </p:sp>
      <p:cxnSp>
        <p:nvCxnSpPr>
          <p:cNvPr id="10" name="Google Shape;103;p19">
            <a:extLst>
              <a:ext uri="{FF2B5EF4-FFF2-40B4-BE49-F238E27FC236}">
                <a16:creationId xmlns:a16="http://schemas.microsoft.com/office/drawing/2014/main" id="{2FB23227-7507-4B36-B95F-F166DCA0F165}"/>
              </a:ext>
            </a:extLst>
          </p:cNvPr>
          <p:cNvCxnSpPr/>
          <p:nvPr/>
        </p:nvCxnSpPr>
        <p:spPr>
          <a:xfrm>
            <a:off x="418229" y="2012625"/>
            <a:ext cx="621600" cy="0"/>
          </a:xfrm>
          <a:prstGeom prst="straightConnector1">
            <a:avLst/>
          </a:prstGeom>
          <a:noFill/>
          <a:ln w="76200" cap="flat" cmpd="sng">
            <a:solidFill>
              <a:srgbClr val="9A6ABA"/>
            </a:solidFill>
            <a:prstDash val="solid"/>
            <a:round/>
            <a:headEnd type="none" w="med" len="med"/>
            <a:tailEnd type="none" w="med" len="med"/>
          </a:ln>
        </p:spPr>
      </p:cxnSp>
      <p:sp>
        <p:nvSpPr>
          <p:cNvPr id="11" name="AutoShape 4" descr="upload.wikimedia.org/wikipedia/commons/1/18/ISO...">
            <a:extLst>
              <a:ext uri="{FF2B5EF4-FFF2-40B4-BE49-F238E27FC236}">
                <a16:creationId xmlns:a16="http://schemas.microsoft.com/office/drawing/2014/main" id="{4679BA61-7DE6-42A9-B808-32A695C399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ECF7ED99-4198-435D-9092-0524C5E4AB96}"/>
              </a:ext>
            </a:extLst>
          </p:cNvPr>
          <p:cNvPicPr>
            <a:picLocks noChangeAspect="1"/>
          </p:cNvPicPr>
          <p:nvPr/>
        </p:nvPicPr>
        <p:blipFill rotWithShape="1">
          <a:blip r:embed="rId2"/>
          <a:srcRect l="2630" r="7438"/>
          <a:stretch/>
        </p:blipFill>
        <p:spPr>
          <a:xfrm>
            <a:off x="4971143" y="2012625"/>
            <a:ext cx="3580457" cy="2391832"/>
          </a:xfrm>
          <a:prstGeom prst="rect">
            <a:avLst/>
          </a:prstGeom>
        </p:spPr>
      </p:pic>
      <p:sp>
        <p:nvSpPr>
          <p:cNvPr id="15" name="文本框 14">
            <a:extLst>
              <a:ext uri="{FF2B5EF4-FFF2-40B4-BE49-F238E27FC236}">
                <a16:creationId xmlns:a16="http://schemas.microsoft.com/office/drawing/2014/main" id="{9D49AC32-3A42-4EA0-AB83-CEE77A5B8076}"/>
              </a:ext>
            </a:extLst>
          </p:cNvPr>
          <p:cNvSpPr txBox="1"/>
          <p:nvPr/>
        </p:nvSpPr>
        <p:spPr>
          <a:xfrm>
            <a:off x="5032356" y="4267837"/>
            <a:ext cx="3458029" cy="169277"/>
          </a:xfrm>
          <a:prstGeom prst="rect">
            <a:avLst/>
          </a:prstGeom>
          <a:noFill/>
        </p:spPr>
        <p:txBody>
          <a:bodyPr wrap="square" rtlCol="0">
            <a:spAutoFit/>
          </a:bodyPr>
          <a:lstStyle/>
          <a:p>
            <a:pPr algn="ctr"/>
            <a:r>
              <a:rPr lang="en-US" altLang="zh-CN" sz="500" dirty="0">
                <a:solidFill>
                  <a:schemeClr val="bg2"/>
                </a:solidFill>
                <a:latin typeface="Montserrat"/>
                <a:sym typeface="Montserrat"/>
              </a:rPr>
              <a:t>https://www.statista.com/statistics/1251899/netflix-app-monthly-active-users-worldwide/</a:t>
            </a:r>
            <a:endParaRPr lang="zh-CN" altLang="en-US" sz="500" dirty="0">
              <a:solidFill>
                <a:schemeClr val="bg2"/>
              </a:solidFill>
              <a:latin typeface="Montserrat"/>
              <a:sym typeface="Montserrat"/>
            </a:endParaRPr>
          </a:p>
        </p:txBody>
      </p:sp>
    </p:spTree>
    <p:extLst>
      <p:ext uri="{BB962C8B-B14F-4D97-AF65-F5344CB8AC3E}">
        <p14:creationId xmlns:p14="http://schemas.microsoft.com/office/powerpoint/2010/main" val="372965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 2:</a:t>
            </a:r>
            <a:br>
              <a:rPr lang="en-US" dirty="0"/>
            </a:br>
            <a:r>
              <a:rPr lang="en-US" dirty="0"/>
              <a:t>Item-based Method</a:t>
            </a:r>
            <a:endParaRPr dirty="0"/>
          </a:p>
        </p:txBody>
      </p:sp>
      <p:sp>
        <p:nvSpPr>
          <p:cNvPr id="102" name="Google Shape;102;p19"/>
          <p:cNvSpPr txBox="1">
            <a:spLocks noGrp="1"/>
          </p:cNvSpPr>
          <p:nvPr>
            <p:ph type="body" idx="1"/>
          </p:nvPr>
        </p:nvSpPr>
        <p:spPr>
          <a:xfrm>
            <a:off x="1218122" y="1828800"/>
            <a:ext cx="5106478" cy="23331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tx1"/>
                </a:solidFill>
              </a:rPr>
              <a:t>Key Assumption:</a:t>
            </a:r>
          </a:p>
          <a:p>
            <a:pPr marL="0" lvl="0" indent="0" algn="l" rtl="0">
              <a:spcBef>
                <a:spcPts val="0"/>
              </a:spcBef>
              <a:spcAft>
                <a:spcPts val="1600"/>
              </a:spcAft>
              <a:buNone/>
            </a:pPr>
            <a:r>
              <a:rPr lang="en" dirty="0">
                <a:solidFill>
                  <a:schemeClr val="bg2"/>
                </a:solidFill>
              </a:rPr>
              <a:t>If you like an item, you probabliy like the items that are similar to this item.</a:t>
            </a:r>
          </a:p>
          <a:p>
            <a:pPr marL="0" lvl="0" indent="0" algn="l" rtl="0">
              <a:spcBef>
                <a:spcPts val="0"/>
              </a:spcBef>
              <a:spcAft>
                <a:spcPts val="1600"/>
              </a:spcAft>
              <a:buNone/>
            </a:pPr>
            <a:r>
              <a:rPr lang="en" b="1" dirty="0">
                <a:solidFill>
                  <a:schemeClr val="tx1"/>
                </a:solidFill>
              </a:rPr>
              <a:t>Math: how to define similarity?</a:t>
            </a:r>
          </a:p>
          <a:p>
            <a:pPr marL="0" lvl="0" indent="0" algn="l" rtl="0">
              <a:spcBef>
                <a:spcPts val="0"/>
              </a:spcBef>
              <a:spcAft>
                <a:spcPts val="1600"/>
              </a:spcAft>
              <a:buNone/>
            </a:pPr>
            <a:r>
              <a:rPr lang="en" dirty="0">
                <a:solidFill>
                  <a:schemeClr val="bg2"/>
                </a:solidFill>
              </a:rPr>
              <a:t>Cosine Similarity: </a:t>
            </a:r>
          </a:p>
          <a:p>
            <a:pPr marL="0" lvl="0" indent="0" algn="l" rtl="0">
              <a:spcBef>
                <a:spcPts val="0"/>
              </a:spcBef>
              <a:spcAft>
                <a:spcPts val="1600"/>
              </a:spcAft>
              <a:buNone/>
            </a:pPr>
            <a:r>
              <a:rPr lang="en" b="1" dirty="0">
                <a:solidFill>
                  <a:schemeClr val="tx1"/>
                </a:solidFill>
              </a:rPr>
              <a:t>Improvement:</a:t>
            </a:r>
          </a:p>
          <a:p>
            <a:pPr marL="0" lvl="0" indent="0" algn="l" rtl="0">
              <a:spcBef>
                <a:spcPts val="0"/>
              </a:spcBef>
              <a:spcAft>
                <a:spcPts val="1600"/>
              </a:spcAft>
              <a:buNone/>
            </a:pPr>
            <a:r>
              <a:rPr lang="en" dirty="0">
                <a:solidFill>
                  <a:schemeClr val="bg2"/>
                </a:solidFill>
              </a:rPr>
              <a:t>Item-IUF (Inverse User Frequence): we assume that non-active user has lower influence on rating, so we add a regularization when computing cosine similartity.</a:t>
            </a:r>
          </a:p>
        </p:txBody>
      </p:sp>
      <p:cxnSp>
        <p:nvCxnSpPr>
          <p:cNvPr id="103" name="Google Shape;103;p19"/>
          <p:cNvCxnSpPr/>
          <p:nvPr/>
        </p:nvCxnSpPr>
        <p:spPr>
          <a:xfrm>
            <a:off x="418229" y="2012625"/>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C8922298-CFBD-4C90-B158-B91EB55BEACD}"/>
              </a:ext>
            </a:extLst>
          </p:cNvPr>
          <p:cNvPicPr>
            <a:picLocks noChangeAspect="1"/>
          </p:cNvPicPr>
          <p:nvPr/>
        </p:nvPicPr>
        <p:blipFill>
          <a:blip r:embed="rId3"/>
          <a:stretch>
            <a:fillRect/>
          </a:stretch>
        </p:blipFill>
        <p:spPr>
          <a:xfrm>
            <a:off x="2757886" y="3267528"/>
            <a:ext cx="2010056" cy="590632"/>
          </a:xfrm>
          <a:prstGeom prst="rect">
            <a:avLst/>
          </a:prstGeom>
        </p:spPr>
      </p:pic>
      <p:pic>
        <p:nvPicPr>
          <p:cNvPr id="6146" name="Picture 2" descr="Recommender Engine - Under The Hood - KDnuggets">
            <a:extLst>
              <a:ext uri="{FF2B5EF4-FFF2-40B4-BE49-F238E27FC236}">
                <a16:creationId xmlns:a16="http://schemas.microsoft.com/office/drawing/2014/main" id="{F22A1B86-19E4-4325-9A37-71C35DE35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679" y="2147660"/>
            <a:ext cx="27051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170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7197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User-based vs Item-based</a:t>
            </a:r>
            <a:endParaRPr dirty="0"/>
          </a:p>
        </p:txBody>
      </p:sp>
      <p:sp>
        <p:nvSpPr>
          <p:cNvPr id="102" name="Google Shape;102;p19"/>
          <p:cNvSpPr txBox="1">
            <a:spLocks noGrp="1"/>
          </p:cNvSpPr>
          <p:nvPr>
            <p:ph type="body" idx="1"/>
          </p:nvPr>
        </p:nvSpPr>
        <p:spPr>
          <a:xfrm>
            <a:off x="1221751" y="1262743"/>
            <a:ext cx="2951106" cy="23331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bg2"/>
                </a:solidFill>
              </a:rPr>
              <a:t>User-based method reflects how the </a:t>
            </a:r>
            <a:r>
              <a:rPr lang="en" dirty="0">
                <a:solidFill>
                  <a:schemeClr val="tx1"/>
                </a:solidFill>
              </a:rPr>
              <a:t>society </a:t>
            </a:r>
            <a:r>
              <a:rPr lang="en" dirty="0">
                <a:solidFill>
                  <a:schemeClr val="bg2"/>
                </a:solidFill>
              </a:rPr>
              <a:t>reacts to products. </a:t>
            </a:r>
            <a:r>
              <a:rPr lang="en-US" dirty="0">
                <a:solidFill>
                  <a:schemeClr val="bg2"/>
                </a:solidFill>
              </a:rPr>
              <a:t>B</a:t>
            </a:r>
            <a:r>
              <a:rPr lang="en" dirty="0">
                <a:solidFill>
                  <a:schemeClr val="bg2"/>
                </a:solidFill>
              </a:rPr>
              <a:t>ecause you are finding </a:t>
            </a:r>
            <a:r>
              <a:rPr lang="en" dirty="0">
                <a:solidFill>
                  <a:schemeClr val="tx1"/>
                </a:solidFill>
              </a:rPr>
              <a:t>similar people </a:t>
            </a:r>
            <a:r>
              <a:rPr lang="en" dirty="0">
                <a:solidFill>
                  <a:schemeClr val="bg2"/>
                </a:solidFill>
              </a:rPr>
              <a:t>in the society and combine their opinions to make recommendation.</a:t>
            </a:r>
          </a:p>
          <a:p>
            <a:pPr marL="0" lvl="0" indent="0" algn="l" rtl="0">
              <a:spcBef>
                <a:spcPts val="0"/>
              </a:spcBef>
              <a:spcAft>
                <a:spcPts val="1600"/>
              </a:spcAft>
              <a:buNone/>
            </a:pPr>
            <a:r>
              <a:rPr lang="en-US" b="1" dirty="0">
                <a:solidFill>
                  <a:schemeClr val="tx1"/>
                </a:solidFill>
              </a:rPr>
              <a:t>U</a:t>
            </a:r>
            <a:r>
              <a:rPr lang="en" b="1" dirty="0">
                <a:solidFill>
                  <a:schemeClr val="tx1"/>
                </a:solidFill>
              </a:rPr>
              <a:t>se case:</a:t>
            </a:r>
          </a:p>
          <a:p>
            <a:pPr marL="0" lvl="0" indent="0" algn="l" rtl="0">
              <a:spcBef>
                <a:spcPts val="0"/>
              </a:spcBef>
              <a:spcAft>
                <a:spcPts val="1600"/>
              </a:spcAft>
              <a:buNone/>
            </a:pPr>
            <a:r>
              <a:rPr lang="en" dirty="0">
                <a:solidFill>
                  <a:schemeClr val="bg2"/>
                </a:solidFill>
              </a:rPr>
              <a:t>Great for situation that item updates more frequently than user. </a:t>
            </a:r>
          </a:p>
          <a:p>
            <a:pPr marL="0" lvl="0" indent="0" algn="l" rtl="0">
              <a:spcBef>
                <a:spcPts val="0"/>
              </a:spcBef>
              <a:spcAft>
                <a:spcPts val="1600"/>
              </a:spcAft>
              <a:buNone/>
            </a:pPr>
            <a:r>
              <a:rPr lang="en" dirty="0">
                <a:solidFill>
                  <a:schemeClr val="bg2"/>
                </a:solidFill>
              </a:rPr>
              <a:t>For exmaple, news app</a:t>
            </a:r>
          </a:p>
        </p:txBody>
      </p:sp>
      <p:cxnSp>
        <p:nvCxnSpPr>
          <p:cNvPr id="103" name="Google Shape;103;p19"/>
          <p:cNvCxnSpPr/>
          <p:nvPr/>
        </p:nvCxnSpPr>
        <p:spPr>
          <a:xfrm>
            <a:off x="421858" y="1446568"/>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3229" y="18532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Google Shape;102;p19">
            <a:extLst>
              <a:ext uri="{FF2B5EF4-FFF2-40B4-BE49-F238E27FC236}">
                <a16:creationId xmlns:a16="http://schemas.microsoft.com/office/drawing/2014/main" id="{63EA0A2A-0C41-4F1B-8F4A-CEF97A182AD5}"/>
              </a:ext>
            </a:extLst>
          </p:cNvPr>
          <p:cNvSpPr txBox="1">
            <a:spLocks/>
          </p:cNvSpPr>
          <p:nvPr/>
        </p:nvSpPr>
        <p:spPr>
          <a:xfrm>
            <a:off x="5253094" y="1262743"/>
            <a:ext cx="2951106" cy="2333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25000"/>
              </a:lnSpc>
              <a:spcBef>
                <a:spcPts val="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1pPr>
            <a:lvl2pPr marL="914400" marR="0" lvl="1"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2pPr>
            <a:lvl3pPr marL="1371600" marR="0" lvl="2"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3pPr>
            <a:lvl4pPr marL="1828800" marR="0" lvl="3"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4pPr>
            <a:lvl5pPr marL="2286000" marR="0" lvl="4"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5pPr>
            <a:lvl6pPr marL="2743200" marR="0" lvl="5"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6pPr>
            <a:lvl7pPr marL="3200400" marR="0" lvl="6"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7pPr>
            <a:lvl8pPr marL="3657600" marR="0" lvl="7"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8pPr>
            <a:lvl9pPr marL="4114800" marR="0" lvl="8" indent="-304800" algn="l" rtl="0">
              <a:lnSpc>
                <a:spcPct val="125000"/>
              </a:lnSpc>
              <a:spcBef>
                <a:spcPts val="1600"/>
              </a:spcBef>
              <a:spcAft>
                <a:spcPts val="160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9pPr>
          </a:lstStyle>
          <a:p>
            <a:pPr marL="0" lvl="0" indent="0" algn="l" rtl="0">
              <a:spcBef>
                <a:spcPts val="0"/>
              </a:spcBef>
              <a:spcAft>
                <a:spcPts val="1600"/>
              </a:spcAft>
              <a:buNone/>
            </a:pPr>
            <a:r>
              <a:rPr lang="en" altLang="zh-CN" dirty="0">
                <a:solidFill>
                  <a:schemeClr val="bg2"/>
                </a:solidFill>
              </a:rPr>
              <a:t>Item-based method reflects how the </a:t>
            </a:r>
            <a:r>
              <a:rPr lang="en" altLang="zh-CN" dirty="0">
                <a:solidFill>
                  <a:schemeClr val="tx1"/>
                </a:solidFill>
              </a:rPr>
              <a:t>user itrself </a:t>
            </a:r>
            <a:r>
              <a:rPr lang="en" altLang="zh-CN" dirty="0">
                <a:solidFill>
                  <a:schemeClr val="bg2"/>
                </a:solidFill>
              </a:rPr>
              <a:t>reacts to products. </a:t>
            </a:r>
            <a:r>
              <a:rPr lang="en-US" altLang="zh-CN" dirty="0">
                <a:solidFill>
                  <a:schemeClr val="bg2"/>
                </a:solidFill>
              </a:rPr>
              <a:t>B</a:t>
            </a:r>
            <a:r>
              <a:rPr lang="en" altLang="zh-CN" dirty="0">
                <a:solidFill>
                  <a:schemeClr val="bg2"/>
                </a:solidFill>
              </a:rPr>
              <a:t>ecause you are finding similar items based on </a:t>
            </a:r>
            <a:r>
              <a:rPr lang="en" altLang="zh-CN" dirty="0">
                <a:solidFill>
                  <a:schemeClr val="tx1"/>
                </a:solidFill>
              </a:rPr>
              <a:t>your own history</a:t>
            </a:r>
            <a:r>
              <a:rPr lang="en" altLang="zh-CN" dirty="0">
                <a:solidFill>
                  <a:schemeClr val="bg2"/>
                </a:solidFill>
              </a:rPr>
              <a:t>.</a:t>
            </a:r>
          </a:p>
          <a:p>
            <a:pPr marL="0" lvl="0" indent="0" algn="l" rtl="0">
              <a:spcBef>
                <a:spcPts val="0"/>
              </a:spcBef>
              <a:spcAft>
                <a:spcPts val="1600"/>
              </a:spcAft>
              <a:buNone/>
            </a:pPr>
            <a:r>
              <a:rPr lang="en-US" altLang="zh-CN" b="1" dirty="0">
                <a:solidFill>
                  <a:schemeClr val="tx1"/>
                </a:solidFill>
              </a:rPr>
              <a:t>U</a:t>
            </a:r>
            <a:r>
              <a:rPr lang="en" altLang="zh-CN" b="1" dirty="0">
                <a:solidFill>
                  <a:schemeClr val="tx1"/>
                </a:solidFill>
              </a:rPr>
              <a:t>se case:</a:t>
            </a:r>
          </a:p>
          <a:p>
            <a:pPr marL="0" lvl="0" indent="0" algn="l" rtl="0">
              <a:spcBef>
                <a:spcPts val="0"/>
              </a:spcBef>
              <a:spcAft>
                <a:spcPts val="1600"/>
              </a:spcAft>
              <a:buNone/>
            </a:pPr>
            <a:r>
              <a:rPr lang="en" altLang="zh-CN" dirty="0">
                <a:solidFill>
                  <a:schemeClr val="bg2"/>
                </a:solidFill>
              </a:rPr>
              <a:t>Great for situation that item less likely to be changed. </a:t>
            </a:r>
          </a:p>
          <a:p>
            <a:pPr marL="0" lvl="0" indent="0" algn="l" rtl="0">
              <a:spcBef>
                <a:spcPts val="0"/>
              </a:spcBef>
              <a:spcAft>
                <a:spcPts val="1600"/>
              </a:spcAft>
              <a:buNone/>
            </a:pPr>
            <a:r>
              <a:rPr lang="en" altLang="zh-CN" dirty="0">
                <a:solidFill>
                  <a:schemeClr val="bg2"/>
                </a:solidFill>
              </a:rPr>
              <a:t>For exmaple, e-commerce and bookstore system</a:t>
            </a:r>
          </a:p>
        </p:txBody>
      </p:sp>
    </p:spTree>
    <p:extLst>
      <p:ext uri="{BB962C8B-B14F-4D97-AF65-F5344CB8AC3E}">
        <p14:creationId xmlns:p14="http://schemas.microsoft.com/office/powerpoint/2010/main" val="483411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 3:</a:t>
            </a:r>
            <a:br>
              <a:rPr lang="en-US" dirty="0"/>
            </a:br>
            <a:r>
              <a:rPr lang="en-US" dirty="0"/>
              <a:t>Matrix-based Method</a:t>
            </a:r>
            <a:endParaRPr dirty="0"/>
          </a:p>
        </p:txBody>
      </p:sp>
      <p:sp>
        <p:nvSpPr>
          <p:cNvPr id="102" name="Google Shape;102;p19"/>
          <p:cNvSpPr txBox="1">
            <a:spLocks noGrp="1"/>
          </p:cNvSpPr>
          <p:nvPr>
            <p:ph type="body" idx="1"/>
          </p:nvPr>
        </p:nvSpPr>
        <p:spPr>
          <a:xfrm>
            <a:off x="1218121" y="1828800"/>
            <a:ext cx="7679135" cy="244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tx1"/>
                </a:solidFill>
              </a:rPr>
              <a:t>Basic Idea:</a:t>
            </a:r>
          </a:p>
          <a:p>
            <a:pPr marL="0" lvl="0" indent="0" algn="l" rtl="0">
              <a:spcBef>
                <a:spcPts val="0"/>
              </a:spcBef>
              <a:spcAft>
                <a:spcPts val="1600"/>
              </a:spcAft>
              <a:buNone/>
            </a:pPr>
            <a:r>
              <a:rPr lang="en" dirty="0">
                <a:solidFill>
                  <a:schemeClr val="bg2"/>
                </a:solidFill>
              </a:rPr>
              <a:t>The target matrix can be computed by two hidden matrix.</a:t>
            </a:r>
          </a:p>
          <a:p>
            <a:pPr marL="0" lvl="0" indent="0" algn="l" rtl="0">
              <a:spcBef>
                <a:spcPts val="0"/>
              </a:spcBef>
              <a:spcAft>
                <a:spcPts val="1600"/>
              </a:spcAft>
              <a:buNone/>
            </a:pPr>
            <a:r>
              <a:rPr lang="en" dirty="0">
                <a:solidFill>
                  <a:schemeClr val="bg2"/>
                </a:solidFill>
              </a:rPr>
              <a:t>You can assume </a:t>
            </a:r>
            <a:r>
              <a:rPr lang="en" dirty="0">
                <a:solidFill>
                  <a:schemeClr val="tx1"/>
                </a:solidFill>
              </a:rPr>
              <a:t>each user </a:t>
            </a:r>
            <a:r>
              <a:rPr lang="en" dirty="0">
                <a:solidFill>
                  <a:schemeClr val="bg2"/>
                </a:solidFill>
              </a:rPr>
              <a:t>can be described by k </a:t>
            </a:r>
            <a:r>
              <a:rPr lang="en" dirty="0">
                <a:solidFill>
                  <a:schemeClr val="tx1"/>
                </a:solidFill>
              </a:rPr>
              <a:t>attributes</a:t>
            </a:r>
            <a:r>
              <a:rPr lang="en" dirty="0">
                <a:solidFill>
                  <a:schemeClr val="bg2"/>
                </a:solidFill>
              </a:rPr>
              <a:t> like movie topics in movie system.</a:t>
            </a:r>
          </a:p>
          <a:p>
            <a:pPr marL="0" lvl="0" indent="0" algn="l" rtl="0">
              <a:spcBef>
                <a:spcPts val="0"/>
              </a:spcBef>
              <a:spcAft>
                <a:spcPts val="1600"/>
              </a:spcAft>
              <a:buNone/>
            </a:pPr>
            <a:r>
              <a:rPr lang="en-US" dirty="0">
                <a:solidFill>
                  <a:schemeClr val="bg2"/>
                </a:solidFill>
              </a:rPr>
              <a:t>T</a:t>
            </a:r>
            <a:r>
              <a:rPr lang="en" dirty="0">
                <a:solidFill>
                  <a:schemeClr val="bg2"/>
                </a:solidFill>
              </a:rPr>
              <a:t>hen </a:t>
            </a:r>
            <a:r>
              <a:rPr lang="en" dirty="0">
                <a:solidFill>
                  <a:schemeClr val="tx1"/>
                </a:solidFill>
              </a:rPr>
              <a:t>each movie </a:t>
            </a:r>
            <a:r>
              <a:rPr lang="en" dirty="0">
                <a:solidFill>
                  <a:schemeClr val="bg2"/>
                </a:solidFill>
              </a:rPr>
              <a:t>can also be described by </a:t>
            </a:r>
            <a:r>
              <a:rPr lang="en" dirty="0">
                <a:solidFill>
                  <a:schemeClr val="tx1"/>
                </a:solidFill>
              </a:rPr>
              <a:t>k attributes</a:t>
            </a:r>
            <a:r>
              <a:rPr lang="en" dirty="0">
                <a:solidFill>
                  <a:schemeClr val="bg2"/>
                </a:solidFill>
              </a:rPr>
              <a:t>.</a:t>
            </a:r>
          </a:p>
          <a:p>
            <a:pPr marL="0" lvl="0" indent="0" algn="l" rtl="0">
              <a:spcBef>
                <a:spcPts val="0"/>
              </a:spcBef>
              <a:spcAft>
                <a:spcPts val="1600"/>
              </a:spcAft>
              <a:buNone/>
            </a:pPr>
            <a:r>
              <a:rPr lang="en-US" dirty="0">
                <a:solidFill>
                  <a:schemeClr val="bg2"/>
                </a:solidFill>
              </a:rPr>
              <a:t>I</a:t>
            </a:r>
            <a:r>
              <a:rPr lang="en" dirty="0">
                <a:solidFill>
                  <a:schemeClr val="bg2"/>
                </a:solidFill>
              </a:rPr>
              <a:t>f we can get these two matirx, we can get all missing values.</a:t>
            </a:r>
          </a:p>
          <a:p>
            <a:pPr marL="0" lvl="0" indent="0" algn="l" rtl="0">
              <a:spcBef>
                <a:spcPts val="0"/>
              </a:spcBef>
              <a:spcAft>
                <a:spcPts val="1600"/>
              </a:spcAft>
              <a:buNone/>
            </a:pPr>
            <a:r>
              <a:rPr lang="en" b="1" dirty="0">
                <a:solidFill>
                  <a:schemeClr val="tx1"/>
                </a:solidFill>
              </a:rPr>
              <a:t>Algorithm:</a:t>
            </a:r>
          </a:p>
          <a:p>
            <a:pPr marL="0" lvl="0" indent="0" algn="l" rtl="0">
              <a:spcBef>
                <a:spcPts val="0"/>
              </a:spcBef>
              <a:spcAft>
                <a:spcPts val="1600"/>
              </a:spcAft>
              <a:buNone/>
            </a:pPr>
            <a:r>
              <a:rPr lang="en" dirty="0">
                <a:solidFill>
                  <a:schemeClr val="bg2"/>
                </a:solidFill>
              </a:rPr>
              <a:t>Matrix Factorization and this is what we choose for this project.</a:t>
            </a:r>
          </a:p>
          <a:p>
            <a:pPr marL="0" lvl="0" indent="0" algn="l" rtl="0">
              <a:spcBef>
                <a:spcPts val="0"/>
              </a:spcBef>
              <a:spcAft>
                <a:spcPts val="1600"/>
              </a:spcAft>
              <a:buNone/>
            </a:pPr>
            <a:endParaRPr lang="en" dirty="0">
              <a:solidFill>
                <a:schemeClr val="bg2"/>
              </a:solidFill>
            </a:endParaRPr>
          </a:p>
        </p:txBody>
      </p:sp>
      <p:cxnSp>
        <p:nvCxnSpPr>
          <p:cNvPr id="103" name="Google Shape;103;p19"/>
          <p:cNvCxnSpPr/>
          <p:nvPr/>
        </p:nvCxnSpPr>
        <p:spPr>
          <a:xfrm>
            <a:off x="418229" y="2012625"/>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881CDB25-CF58-4E68-9879-CDDCD7959185}"/>
              </a:ext>
            </a:extLst>
          </p:cNvPr>
          <p:cNvPicPr>
            <a:picLocks noChangeAspect="1"/>
          </p:cNvPicPr>
          <p:nvPr/>
        </p:nvPicPr>
        <p:blipFill>
          <a:blip r:embed="rId3"/>
          <a:stretch>
            <a:fillRect/>
          </a:stretch>
        </p:blipFill>
        <p:spPr>
          <a:xfrm>
            <a:off x="5882405" y="2090799"/>
            <a:ext cx="3193143" cy="633351"/>
          </a:xfrm>
          <a:prstGeom prst="rect">
            <a:avLst/>
          </a:prstGeom>
        </p:spPr>
      </p:pic>
    </p:spTree>
    <p:extLst>
      <p:ext uri="{BB962C8B-B14F-4D97-AF65-F5344CB8AC3E}">
        <p14:creationId xmlns:p14="http://schemas.microsoft.com/office/powerpoint/2010/main" val="3975029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Cold Start Problem</a:t>
            </a:r>
            <a:endParaRPr sz="5400" dirty="0"/>
          </a:p>
        </p:txBody>
      </p:sp>
      <p:sp>
        <p:nvSpPr>
          <p:cNvPr id="88" name="Google Shape;88;p17"/>
          <p:cNvSpPr txBox="1">
            <a:spLocks noGrp="1"/>
          </p:cNvSpPr>
          <p:nvPr>
            <p:ph type="subTitle" idx="1"/>
          </p:nvPr>
        </p:nvSpPr>
        <p:spPr>
          <a:xfrm>
            <a:off x="316950" y="2938025"/>
            <a:ext cx="4372406" cy="47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How to Solve</a:t>
            </a:r>
          </a:p>
          <a:p>
            <a:pPr marL="0" lvl="0" indent="0" algn="l" rtl="0">
              <a:spcBef>
                <a:spcPts val="0"/>
              </a:spcBef>
              <a:spcAft>
                <a:spcPts val="1600"/>
              </a:spcAft>
              <a:buNone/>
            </a:pPr>
            <a:endParaRPr dirty="0"/>
          </a:p>
        </p:txBody>
      </p:sp>
      <p:sp>
        <p:nvSpPr>
          <p:cNvPr id="89" name="Google Shape;89;p17"/>
          <p:cNvSpPr txBox="1"/>
          <p:nvPr/>
        </p:nvSpPr>
        <p:spPr>
          <a:xfrm>
            <a:off x="3095171" y="1660175"/>
            <a:ext cx="5884879" cy="3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0" b="1" dirty="0">
                <a:solidFill>
                  <a:srgbClr val="9A6ABA"/>
                </a:solidFill>
                <a:latin typeface="Montserrat"/>
                <a:ea typeface="Montserrat"/>
                <a:cs typeface="Montserrat"/>
                <a:sym typeface="Montserrat"/>
              </a:rPr>
              <a:t>03.</a:t>
            </a:r>
            <a:endParaRPr sz="25000" b="1"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1358677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7197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cold start</a:t>
            </a:r>
            <a:endParaRPr dirty="0"/>
          </a:p>
        </p:txBody>
      </p:sp>
      <p:sp>
        <p:nvSpPr>
          <p:cNvPr id="102" name="Google Shape;102;p19"/>
          <p:cNvSpPr txBox="1">
            <a:spLocks noGrp="1"/>
          </p:cNvSpPr>
          <p:nvPr>
            <p:ph type="body" idx="1"/>
          </p:nvPr>
        </p:nvSpPr>
        <p:spPr>
          <a:xfrm>
            <a:off x="1221751" y="1262743"/>
            <a:ext cx="4197660" cy="23331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tLang="zh-CN" dirty="0">
                <a:solidFill>
                  <a:schemeClr val="bg2"/>
                </a:solidFill>
              </a:rPr>
              <a:t>Cold start concerns the issue that the system </a:t>
            </a:r>
            <a:r>
              <a:rPr lang="en-US" altLang="zh-CN" dirty="0">
                <a:solidFill>
                  <a:schemeClr val="tx1"/>
                </a:solidFill>
              </a:rPr>
              <a:t>cannot draw any inferences </a:t>
            </a:r>
            <a:r>
              <a:rPr lang="en-US" altLang="zh-CN" dirty="0">
                <a:solidFill>
                  <a:schemeClr val="bg2"/>
                </a:solidFill>
              </a:rPr>
              <a:t>for </a:t>
            </a:r>
            <a:r>
              <a:rPr lang="en-US" altLang="zh-CN" dirty="0">
                <a:solidFill>
                  <a:schemeClr val="tx1"/>
                </a:solidFill>
              </a:rPr>
              <a:t>users or items about which it has not yet gathered sufficient information.</a:t>
            </a:r>
          </a:p>
          <a:p>
            <a:pPr marL="0" lvl="0" indent="0" algn="l" rtl="0">
              <a:spcBef>
                <a:spcPts val="0"/>
              </a:spcBef>
              <a:spcAft>
                <a:spcPts val="1600"/>
              </a:spcAft>
              <a:buNone/>
            </a:pPr>
            <a:r>
              <a:rPr lang="en-US" dirty="0">
                <a:solidFill>
                  <a:schemeClr val="bg2"/>
                </a:solidFill>
              </a:rPr>
              <a:t>For example:</a:t>
            </a:r>
          </a:p>
          <a:p>
            <a:pPr marL="228600" lvl="0" indent="-228600" algn="l" rtl="0">
              <a:spcBef>
                <a:spcPts val="0"/>
              </a:spcBef>
              <a:spcAft>
                <a:spcPts val="1600"/>
              </a:spcAft>
              <a:buAutoNum type="arabicPeriod"/>
            </a:pPr>
            <a:r>
              <a:rPr lang="en-US" dirty="0">
                <a:solidFill>
                  <a:schemeClr val="bg2"/>
                </a:solidFill>
              </a:rPr>
              <a:t>Suppose a user that is not in the dataset. We can observe that this row is null and we know nothing about this user. Based linear algebra, there is no way we can generate ratings for this new user.</a:t>
            </a:r>
          </a:p>
          <a:p>
            <a:pPr marL="228600" lvl="0" indent="-228600" algn="l" rtl="0">
              <a:spcBef>
                <a:spcPts val="0"/>
              </a:spcBef>
              <a:spcAft>
                <a:spcPts val="1600"/>
              </a:spcAft>
              <a:buAutoNum type="arabicPeriod"/>
            </a:pPr>
            <a:r>
              <a:rPr lang="en-US" dirty="0">
                <a:solidFill>
                  <a:schemeClr val="bg2"/>
                </a:solidFill>
              </a:rPr>
              <a:t>S</a:t>
            </a:r>
            <a:r>
              <a:rPr lang="en" dirty="0">
                <a:solidFill>
                  <a:schemeClr val="bg2"/>
                </a:solidFill>
              </a:rPr>
              <a:t>uppose an item that is not in the dataset, it will added as a column and we also cannot predict anything for that.</a:t>
            </a:r>
          </a:p>
        </p:txBody>
      </p:sp>
      <p:cxnSp>
        <p:nvCxnSpPr>
          <p:cNvPr id="103" name="Google Shape;103;p19"/>
          <p:cNvCxnSpPr/>
          <p:nvPr/>
        </p:nvCxnSpPr>
        <p:spPr>
          <a:xfrm>
            <a:off x="421858" y="1446568"/>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3229" y="18532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0" name="Picture 2" descr="2 Illustration of Cold Start problem in recommender systems: New user... |  Download Scientific Diagram">
            <a:extLst>
              <a:ext uri="{FF2B5EF4-FFF2-40B4-BE49-F238E27FC236}">
                <a16:creationId xmlns:a16="http://schemas.microsoft.com/office/drawing/2014/main" id="{4E1E9BDC-B3D9-4861-AC15-D213FDFBF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268" y="1782989"/>
            <a:ext cx="3711556"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657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7197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new item</a:t>
            </a:r>
            <a:endParaRPr dirty="0"/>
          </a:p>
        </p:txBody>
      </p:sp>
      <p:sp>
        <p:nvSpPr>
          <p:cNvPr id="102" name="Google Shape;102;p19"/>
          <p:cNvSpPr txBox="1">
            <a:spLocks noGrp="1"/>
          </p:cNvSpPr>
          <p:nvPr>
            <p:ph type="body" idx="1"/>
          </p:nvPr>
        </p:nvSpPr>
        <p:spPr>
          <a:xfrm>
            <a:off x="1221750" y="1262743"/>
            <a:ext cx="7211049" cy="23331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1" dirty="0">
                <a:solidFill>
                  <a:schemeClr val="tx1"/>
                </a:solidFill>
              </a:rPr>
              <a:t>Strategy:</a:t>
            </a:r>
          </a:p>
          <a:p>
            <a:pPr marL="0" lvl="0" indent="0" algn="l" rtl="0">
              <a:spcBef>
                <a:spcPts val="0"/>
              </a:spcBef>
              <a:spcAft>
                <a:spcPts val="1600"/>
              </a:spcAft>
              <a:buNone/>
            </a:pPr>
            <a:r>
              <a:rPr lang="en" dirty="0">
                <a:solidFill>
                  <a:schemeClr val="bg2"/>
                </a:solidFill>
              </a:rPr>
              <a:t>No prediction. </a:t>
            </a:r>
            <a:r>
              <a:rPr lang="en-US" dirty="0">
                <a:solidFill>
                  <a:schemeClr val="bg2"/>
                </a:solidFill>
              </a:rPr>
              <a:t>W</a:t>
            </a:r>
            <a:r>
              <a:rPr lang="en" dirty="0">
                <a:solidFill>
                  <a:schemeClr val="bg2"/>
                </a:solidFill>
              </a:rPr>
              <a:t>e tell the user that this item is not in database and we can do nothing.</a:t>
            </a:r>
          </a:p>
          <a:p>
            <a:pPr marL="0" lvl="0" indent="0" algn="l" rtl="0">
              <a:spcBef>
                <a:spcPts val="0"/>
              </a:spcBef>
              <a:spcAft>
                <a:spcPts val="1600"/>
              </a:spcAft>
              <a:buNone/>
            </a:pPr>
            <a:r>
              <a:rPr lang="en" b="1" dirty="0">
                <a:solidFill>
                  <a:schemeClr val="tx1"/>
                </a:solidFill>
              </a:rPr>
              <a:t>Why:</a:t>
            </a:r>
          </a:p>
          <a:p>
            <a:pPr marL="0" lvl="0" indent="0" algn="l" rtl="0">
              <a:spcBef>
                <a:spcPts val="0"/>
              </a:spcBef>
              <a:spcAft>
                <a:spcPts val="1600"/>
              </a:spcAft>
              <a:buNone/>
            </a:pPr>
            <a:r>
              <a:rPr lang="en-US" dirty="0">
                <a:solidFill>
                  <a:schemeClr val="bg2"/>
                </a:solidFill>
              </a:rPr>
              <a:t>First, for a user who use the system, what will he/she input? Movie Title!</a:t>
            </a:r>
          </a:p>
          <a:p>
            <a:pPr marL="0" lvl="0" indent="0" algn="l" rtl="0">
              <a:spcBef>
                <a:spcPts val="0"/>
              </a:spcBef>
              <a:spcAft>
                <a:spcPts val="1600"/>
              </a:spcAft>
              <a:buNone/>
            </a:pPr>
            <a:r>
              <a:rPr lang="en" dirty="0">
                <a:solidFill>
                  <a:schemeClr val="bg2"/>
                </a:solidFill>
              </a:rPr>
              <a:t>Can we just use the movie title without any other information to find similar movie? NO!</a:t>
            </a:r>
          </a:p>
        </p:txBody>
      </p:sp>
      <p:cxnSp>
        <p:nvCxnSpPr>
          <p:cNvPr id="103" name="Google Shape;103;p19"/>
          <p:cNvCxnSpPr/>
          <p:nvPr/>
        </p:nvCxnSpPr>
        <p:spPr>
          <a:xfrm>
            <a:off x="421858" y="1446568"/>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3229" y="18532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21393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7197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new user</a:t>
            </a:r>
            <a:endParaRPr dirty="0"/>
          </a:p>
        </p:txBody>
      </p:sp>
      <p:sp>
        <p:nvSpPr>
          <p:cNvPr id="102" name="Google Shape;102;p19"/>
          <p:cNvSpPr txBox="1">
            <a:spLocks noGrp="1"/>
          </p:cNvSpPr>
          <p:nvPr>
            <p:ph type="body" idx="1"/>
          </p:nvPr>
        </p:nvSpPr>
        <p:spPr>
          <a:xfrm>
            <a:off x="1221750" y="1262743"/>
            <a:ext cx="3596993" cy="23331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1" dirty="0">
                <a:solidFill>
                  <a:schemeClr val="tx1"/>
                </a:solidFill>
              </a:rPr>
              <a:t>Thought 1:</a:t>
            </a:r>
          </a:p>
          <a:p>
            <a:pPr marL="0" lvl="0" indent="0" algn="l" rtl="0">
              <a:spcBef>
                <a:spcPts val="0"/>
              </a:spcBef>
              <a:spcAft>
                <a:spcPts val="1600"/>
              </a:spcAft>
              <a:buNone/>
            </a:pPr>
            <a:r>
              <a:rPr lang="en" dirty="0">
                <a:solidFill>
                  <a:schemeClr val="bg2"/>
                </a:solidFill>
              </a:rPr>
              <a:t>We gather basic demographical info of user and use an KNN to find similar use and output weighted recommendation?</a:t>
            </a:r>
          </a:p>
          <a:p>
            <a:pPr marL="0" lvl="0" indent="0" algn="l" rtl="0">
              <a:spcBef>
                <a:spcPts val="0"/>
              </a:spcBef>
              <a:spcAft>
                <a:spcPts val="1600"/>
              </a:spcAft>
              <a:buNone/>
            </a:pPr>
            <a:r>
              <a:rPr lang="en-US" b="1" dirty="0">
                <a:solidFill>
                  <a:schemeClr val="tx1"/>
                </a:solidFill>
              </a:rPr>
              <a:t>C</a:t>
            </a:r>
            <a:r>
              <a:rPr lang="en" b="1" dirty="0">
                <a:solidFill>
                  <a:schemeClr val="tx1"/>
                </a:solidFill>
              </a:rPr>
              <a:t>an it work? NO!</a:t>
            </a:r>
          </a:p>
          <a:p>
            <a:pPr marL="0" lvl="0" indent="0" algn="l" rtl="0">
              <a:spcBef>
                <a:spcPts val="0"/>
              </a:spcBef>
              <a:spcAft>
                <a:spcPts val="1600"/>
              </a:spcAft>
              <a:buNone/>
            </a:pPr>
            <a:r>
              <a:rPr lang="en" dirty="0">
                <a:solidFill>
                  <a:schemeClr val="bg2"/>
                </a:solidFill>
              </a:rPr>
              <a:t>User profile data especially those demographical information are highly private and no way to get the dataset.</a:t>
            </a:r>
          </a:p>
        </p:txBody>
      </p:sp>
      <p:cxnSp>
        <p:nvCxnSpPr>
          <p:cNvPr id="103" name="Google Shape;103;p19"/>
          <p:cNvCxnSpPr/>
          <p:nvPr/>
        </p:nvCxnSpPr>
        <p:spPr>
          <a:xfrm>
            <a:off x="421858" y="1446568"/>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3229" y="18532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Google Shape;102;p19">
            <a:extLst>
              <a:ext uri="{FF2B5EF4-FFF2-40B4-BE49-F238E27FC236}">
                <a16:creationId xmlns:a16="http://schemas.microsoft.com/office/drawing/2014/main" id="{6A748011-31BC-403C-87C1-071394EB7907}"/>
              </a:ext>
            </a:extLst>
          </p:cNvPr>
          <p:cNvSpPr txBox="1">
            <a:spLocks/>
          </p:cNvSpPr>
          <p:nvPr/>
        </p:nvSpPr>
        <p:spPr>
          <a:xfrm>
            <a:off x="5146865" y="1262743"/>
            <a:ext cx="3596993" cy="2333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25000"/>
              </a:lnSpc>
              <a:spcBef>
                <a:spcPts val="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1pPr>
            <a:lvl2pPr marL="914400" marR="0" lvl="1"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2pPr>
            <a:lvl3pPr marL="1371600" marR="0" lvl="2"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3pPr>
            <a:lvl4pPr marL="1828800" marR="0" lvl="3"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4pPr>
            <a:lvl5pPr marL="2286000" marR="0" lvl="4"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5pPr>
            <a:lvl6pPr marL="2743200" marR="0" lvl="5"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6pPr>
            <a:lvl7pPr marL="3200400" marR="0" lvl="6"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7pPr>
            <a:lvl8pPr marL="3657600" marR="0" lvl="7" indent="-304800" algn="l" rtl="0">
              <a:lnSpc>
                <a:spcPct val="125000"/>
              </a:lnSpc>
              <a:spcBef>
                <a:spcPts val="1600"/>
              </a:spcBef>
              <a:spcAft>
                <a:spcPts val="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8pPr>
            <a:lvl9pPr marL="4114800" marR="0" lvl="8" indent="-304800" algn="l" rtl="0">
              <a:lnSpc>
                <a:spcPct val="125000"/>
              </a:lnSpc>
              <a:spcBef>
                <a:spcPts val="1600"/>
              </a:spcBef>
              <a:spcAft>
                <a:spcPts val="1600"/>
              </a:spcAft>
              <a:buClr>
                <a:srgbClr val="57068C"/>
              </a:buClr>
              <a:buSzPts val="1200"/>
              <a:buFont typeface="Montserrat"/>
              <a:buChar char="■"/>
              <a:defRPr sz="1200" b="0" i="0" u="none" strike="noStrike" cap="none">
                <a:solidFill>
                  <a:srgbClr val="333333"/>
                </a:solidFill>
                <a:latin typeface="Montserrat"/>
                <a:ea typeface="Montserrat"/>
                <a:cs typeface="Montserrat"/>
                <a:sym typeface="Montserrat"/>
              </a:defRPr>
            </a:lvl9pPr>
          </a:lstStyle>
          <a:p>
            <a:pPr marL="0" indent="0">
              <a:spcAft>
                <a:spcPts val="1600"/>
              </a:spcAft>
              <a:buFont typeface="Montserrat"/>
              <a:buNone/>
            </a:pPr>
            <a:r>
              <a:rPr lang="en-US" altLang="zh-CN" b="1" dirty="0">
                <a:solidFill>
                  <a:schemeClr val="tx1"/>
                </a:solidFill>
              </a:rPr>
              <a:t>Thought 2</a:t>
            </a:r>
            <a:r>
              <a:rPr lang="en-US" b="1" dirty="0">
                <a:solidFill>
                  <a:schemeClr val="tx1"/>
                </a:solidFill>
              </a:rPr>
              <a:t>:</a:t>
            </a:r>
          </a:p>
          <a:p>
            <a:pPr marL="0" indent="0">
              <a:spcAft>
                <a:spcPts val="1600"/>
              </a:spcAft>
              <a:buFont typeface="Montserrat"/>
              <a:buNone/>
            </a:pPr>
            <a:r>
              <a:rPr lang="en-US" dirty="0">
                <a:solidFill>
                  <a:schemeClr val="bg2"/>
                </a:solidFill>
              </a:rPr>
              <a:t>O</a:t>
            </a:r>
            <a:r>
              <a:rPr lang="en" dirty="0">
                <a:solidFill>
                  <a:schemeClr val="bg2"/>
                </a:solidFill>
              </a:rPr>
              <a:t>utput the top viewed movies.</a:t>
            </a:r>
          </a:p>
          <a:p>
            <a:pPr marL="0" indent="0">
              <a:spcAft>
                <a:spcPts val="1600"/>
              </a:spcAft>
              <a:buFont typeface="Montserrat"/>
              <a:buNone/>
            </a:pPr>
            <a:r>
              <a:rPr lang="en" b="1" dirty="0">
                <a:solidFill>
                  <a:schemeClr val="tx1"/>
                </a:solidFill>
              </a:rPr>
              <a:t>Can it work? YES!</a:t>
            </a:r>
          </a:p>
          <a:p>
            <a:pPr marL="0" indent="0">
              <a:spcAft>
                <a:spcPts val="1600"/>
              </a:spcAft>
              <a:buFont typeface="Montserrat"/>
              <a:buNone/>
            </a:pPr>
            <a:r>
              <a:rPr lang="en" dirty="0">
                <a:solidFill>
                  <a:schemeClr val="bg2"/>
                </a:solidFill>
              </a:rPr>
              <a:t>Pandas can do that!</a:t>
            </a:r>
          </a:p>
        </p:txBody>
      </p:sp>
    </p:spTree>
    <p:extLst>
      <p:ext uri="{BB962C8B-B14F-4D97-AF65-F5344CB8AC3E}">
        <p14:creationId xmlns:p14="http://schemas.microsoft.com/office/powerpoint/2010/main" val="3611280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Dataset</a:t>
            </a:r>
            <a:endParaRPr sz="5400" dirty="0"/>
          </a:p>
        </p:txBody>
      </p:sp>
      <p:sp>
        <p:nvSpPr>
          <p:cNvPr id="88" name="Google Shape;88;p17"/>
          <p:cNvSpPr txBox="1">
            <a:spLocks noGrp="1"/>
          </p:cNvSpPr>
          <p:nvPr>
            <p:ph type="subTitle" idx="1"/>
          </p:nvPr>
        </p:nvSpPr>
        <p:spPr>
          <a:xfrm>
            <a:off x="316950" y="2938025"/>
            <a:ext cx="4372406" cy="47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Source and EDA</a:t>
            </a:r>
          </a:p>
          <a:p>
            <a:pPr marL="0" lvl="0" indent="0" algn="l" rtl="0">
              <a:spcBef>
                <a:spcPts val="0"/>
              </a:spcBef>
              <a:spcAft>
                <a:spcPts val="1600"/>
              </a:spcAft>
              <a:buNone/>
            </a:pPr>
            <a:endParaRPr dirty="0"/>
          </a:p>
        </p:txBody>
      </p:sp>
      <p:sp>
        <p:nvSpPr>
          <p:cNvPr id="89" name="Google Shape;89;p17"/>
          <p:cNvSpPr txBox="1"/>
          <p:nvPr/>
        </p:nvSpPr>
        <p:spPr>
          <a:xfrm>
            <a:off x="3095171" y="1660175"/>
            <a:ext cx="5884879" cy="3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0" b="1" dirty="0">
                <a:solidFill>
                  <a:srgbClr val="9A6ABA"/>
                </a:solidFill>
                <a:latin typeface="Montserrat"/>
                <a:ea typeface="Montserrat"/>
                <a:cs typeface="Montserrat"/>
                <a:sym typeface="Montserrat"/>
              </a:rPr>
              <a:t>04.</a:t>
            </a:r>
            <a:endParaRPr sz="25000" b="1"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162766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11700" y="445025"/>
            <a:ext cx="38031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Movielens</a:t>
            </a:r>
            <a:br>
              <a:rPr lang="en" dirty="0"/>
            </a:br>
            <a:r>
              <a:rPr lang="en" dirty="0"/>
              <a:t>Dataset</a:t>
            </a:r>
            <a:endParaRPr dirty="0"/>
          </a:p>
        </p:txBody>
      </p:sp>
      <p:sp>
        <p:nvSpPr>
          <p:cNvPr id="137" name="Google Shape;137;p24"/>
          <p:cNvSpPr txBox="1">
            <a:spLocks noGrp="1"/>
          </p:cNvSpPr>
          <p:nvPr>
            <p:ph type="body" idx="1"/>
          </p:nvPr>
        </p:nvSpPr>
        <p:spPr>
          <a:xfrm>
            <a:off x="418229" y="2169578"/>
            <a:ext cx="4353342" cy="19524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chemeClr val="tx1"/>
                </a:solidFill>
              </a:rPr>
              <a:t>About Movielens:</a:t>
            </a:r>
          </a:p>
          <a:p>
            <a:pPr marL="0" lvl="0" indent="0" algn="l" rtl="0">
              <a:spcBef>
                <a:spcPts val="0"/>
              </a:spcBef>
              <a:spcAft>
                <a:spcPts val="0"/>
              </a:spcAft>
              <a:buNone/>
            </a:pPr>
            <a:r>
              <a:rPr lang="en-US" altLang="zh-CN" sz="1200" dirty="0" err="1">
                <a:solidFill>
                  <a:schemeClr val="bg2"/>
                </a:solidFill>
              </a:rPr>
              <a:t>MovieLens</a:t>
            </a:r>
            <a:r>
              <a:rPr lang="en-US" altLang="zh-CN" sz="1200" dirty="0">
                <a:solidFill>
                  <a:schemeClr val="bg2"/>
                </a:solidFill>
              </a:rPr>
              <a:t> is a web-based recommender system and virtual community that recommends movies for its users to watch, based on their film preferences using collaborative filtering of members' movie ratings and movie reviews.</a:t>
            </a:r>
          </a:p>
          <a:p>
            <a:pPr marL="0" lvl="0" indent="0" algn="l" rtl="0">
              <a:spcBef>
                <a:spcPts val="0"/>
              </a:spcBef>
              <a:spcAft>
                <a:spcPts val="0"/>
              </a:spcAft>
              <a:buNone/>
            </a:pPr>
            <a:r>
              <a:rPr lang="en-US" b="1" dirty="0">
                <a:solidFill>
                  <a:schemeClr val="tx1"/>
                </a:solidFill>
              </a:rPr>
              <a:t>Dataset Source:</a:t>
            </a:r>
          </a:p>
          <a:p>
            <a:pPr marL="0" lvl="0" indent="0" algn="l" rtl="0">
              <a:spcBef>
                <a:spcPts val="0"/>
              </a:spcBef>
              <a:spcAft>
                <a:spcPts val="0"/>
              </a:spcAft>
              <a:buNone/>
            </a:pPr>
            <a:r>
              <a:rPr lang="en-US" sz="1200" dirty="0">
                <a:solidFill>
                  <a:schemeClr val="bg2"/>
                </a:solidFill>
              </a:rPr>
              <a:t>https://grouplens.org/datasets/movielens/latest/</a:t>
            </a:r>
          </a:p>
        </p:txBody>
      </p:sp>
      <p:cxnSp>
        <p:nvCxnSpPr>
          <p:cNvPr id="139" name="Google Shape;139;p24"/>
          <p:cNvCxnSpPr/>
          <p:nvPr/>
        </p:nvCxnSpPr>
        <p:spPr>
          <a:xfrm>
            <a:off x="418229" y="2012625"/>
            <a:ext cx="621600" cy="0"/>
          </a:xfrm>
          <a:prstGeom prst="straightConnector1">
            <a:avLst/>
          </a:prstGeom>
          <a:noFill/>
          <a:ln w="76200" cap="flat" cmpd="sng">
            <a:solidFill>
              <a:srgbClr val="9A6ABA"/>
            </a:solidFill>
            <a:prstDash val="solid"/>
            <a:round/>
            <a:headEnd type="none" w="med" len="med"/>
            <a:tailEnd type="none" w="med" len="med"/>
          </a:ln>
        </p:spPr>
      </p:cxnSp>
      <p:pic>
        <p:nvPicPr>
          <p:cNvPr id="3" name="图片 2">
            <a:extLst>
              <a:ext uri="{FF2B5EF4-FFF2-40B4-BE49-F238E27FC236}">
                <a16:creationId xmlns:a16="http://schemas.microsoft.com/office/drawing/2014/main" id="{11DF62A9-3177-47A7-BDFE-1696BE96113D}"/>
              </a:ext>
            </a:extLst>
          </p:cNvPr>
          <p:cNvPicPr>
            <a:picLocks noChangeAspect="1"/>
          </p:cNvPicPr>
          <p:nvPr/>
        </p:nvPicPr>
        <p:blipFill>
          <a:blip r:embed="rId3"/>
          <a:stretch>
            <a:fillRect/>
          </a:stretch>
        </p:blipFill>
        <p:spPr>
          <a:xfrm>
            <a:off x="5554620" y="0"/>
            <a:ext cx="358938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What is a Recommendation</a:t>
            </a:r>
            <a:br>
              <a:rPr lang="en" sz="5400" dirty="0"/>
            </a:br>
            <a:r>
              <a:rPr lang="en" sz="5400" dirty="0"/>
              <a:t>System</a:t>
            </a:r>
            <a:endParaRPr sz="5400" dirty="0"/>
          </a:p>
        </p:txBody>
      </p:sp>
      <p:sp>
        <p:nvSpPr>
          <p:cNvPr id="88" name="Google Shape;88;p17"/>
          <p:cNvSpPr txBox="1">
            <a:spLocks noGrp="1"/>
          </p:cNvSpPr>
          <p:nvPr>
            <p:ph type="subTitle" idx="1"/>
          </p:nvPr>
        </p:nvSpPr>
        <p:spPr>
          <a:xfrm>
            <a:off x="316950" y="2938025"/>
            <a:ext cx="4372406" cy="47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Recommendation System Overview</a:t>
            </a:r>
            <a:endParaRPr dirty="0"/>
          </a:p>
        </p:txBody>
      </p:sp>
      <p:sp>
        <p:nvSpPr>
          <p:cNvPr id="89" name="Google Shape;89;p17"/>
          <p:cNvSpPr txBox="1"/>
          <p:nvPr/>
        </p:nvSpPr>
        <p:spPr>
          <a:xfrm>
            <a:off x="4348650" y="1660175"/>
            <a:ext cx="4631400" cy="3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0" b="1" dirty="0">
                <a:solidFill>
                  <a:srgbClr val="9A6ABA"/>
                </a:solidFill>
                <a:latin typeface="Montserrat"/>
                <a:ea typeface="Montserrat"/>
                <a:cs typeface="Montserrat"/>
                <a:sym typeface="Montserrat"/>
              </a:rPr>
              <a:t>01.</a:t>
            </a:r>
            <a:endParaRPr sz="25000" b="1" dirty="0">
              <a:solidFill>
                <a:srgbClr val="9A6AB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7197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EDA</a:t>
            </a:r>
            <a:endParaRPr dirty="0"/>
          </a:p>
        </p:txBody>
      </p:sp>
      <p:sp>
        <p:nvSpPr>
          <p:cNvPr id="102" name="Google Shape;102;p19"/>
          <p:cNvSpPr txBox="1">
            <a:spLocks noGrp="1"/>
          </p:cNvSpPr>
          <p:nvPr>
            <p:ph type="body" idx="1"/>
          </p:nvPr>
        </p:nvSpPr>
        <p:spPr>
          <a:xfrm>
            <a:off x="1221751" y="1262743"/>
            <a:ext cx="7294506" cy="23331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tx1"/>
                </a:solidFill>
              </a:rPr>
              <a:t>Package we used:</a:t>
            </a:r>
          </a:p>
          <a:p>
            <a:pPr marL="0" lvl="0" indent="0" algn="l" rtl="0">
              <a:spcBef>
                <a:spcPts val="0"/>
              </a:spcBef>
              <a:spcAft>
                <a:spcPts val="1600"/>
              </a:spcAft>
              <a:buNone/>
            </a:pPr>
            <a:r>
              <a:rPr lang="en" dirty="0">
                <a:solidFill>
                  <a:schemeClr val="bg2"/>
                </a:solidFill>
              </a:rPr>
              <a:t>We use PySpark to do the EDA because the dataset is a relational dataset and is perfectly operated by SparkSQL. </a:t>
            </a:r>
          </a:p>
          <a:p>
            <a:pPr marL="0" lvl="0" indent="0" algn="l" rtl="0">
              <a:spcBef>
                <a:spcPts val="0"/>
              </a:spcBef>
              <a:spcAft>
                <a:spcPts val="1600"/>
              </a:spcAft>
              <a:buNone/>
            </a:pPr>
            <a:r>
              <a:rPr lang="en" b="1" dirty="0">
                <a:solidFill>
                  <a:schemeClr val="tx1"/>
                </a:solidFill>
              </a:rPr>
              <a:t>What we did: Check GitHub for code!</a:t>
            </a:r>
          </a:p>
          <a:p>
            <a:pPr marL="228600" lvl="0" indent="-228600" algn="l" rtl="0">
              <a:spcBef>
                <a:spcPts val="0"/>
              </a:spcBef>
              <a:spcAft>
                <a:spcPts val="1600"/>
              </a:spcAft>
              <a:buAutoNum type="arabicPeriod"/>
            </a:pPr>
            <a:r>
              <a:rPr lang="en" dirty="0">
                <a:solidFill>
                  <a:schemeClr val="bg2"/>
                </a:solidFill>
              </a:rPr>
              <a:t>General info: there are 610 users and 9742 movies in the dataset.</a:t>
            </a:r>
          </a:p>
          <a:p>
            <a:pPr marL="228600" lvl="0" indent="-228600" algn="l" rtl="0">
              <a:spcBef>
                <a:spcPts val="0"/>
              </a:spcBef>
              <a:spcAft>
                <a:spcPts val="1600"/>
              </a:spcAft>
              <a:buAutoNum type="arabicPeriod"/>
            </a:pPr>
            <a:r>
              <a:rPr lang="en-US" dirty="0">
                <a:solidFill>
                  <a:schemeClr val="bg2"/>
                </a:solidFill>
              </a:rPr>
              <a:t>R</a:t>
            </a:r>
            <a:r>
              <a:rPr lang="en" dirty="0">
                <a:solidFill>
                  <a:schemeClr val="bg2"/>
                </a:solidFill>
              </a:rPr>
              <a:t>ating info: 9724 movies have been ratedm and 18 movies have not been rated. The majority of ratings are around 4.0 and it is a left skewed distribution.</a:t>
            </a:r>
          </a:p>
          <a:p>
            <a:pPr marL="228600" lvl="0" indent="-228600" algn="l" rtl="0">
              <a:spcBef>
                <a:spcPts val="0"/>
              </a:spcBef>
              <a:spcAft>
                <a:spcPts val="1600"/>
              </a:spcAft>
              <a:buAutoNum type="arabicPeriod"/>
            </a:pPr>
            <a:r>
              <a:rPr lang="en-US" dirty="0">
                <a:solidFill>
                  <a:schemeClr val="bg2"/>
                </a:solidFill>
              </a:rPr>
              <a:t>T</a:t>
            </a:r>
            <a:r>
              <a:rPr lang="en" dirty="0">
                <a:solidFill>
                  <a:schemeClr val="bg2"/>
                </a:solidFill>
              </a:rPr>
              <a:t>op 100 movies: we generate top 100 viewed movies and top 100 rated movies.</a:t>
            </a:r>
          </a:p>
          <a:p>
            <a:pPr marL="228600" lvl="0" indent="-228600" algn="l" rtl="0">
              <a:spcBef>
                <a:spcPts val="0"/>
              </a:spcBef>
              <a:spcAft>
                <a:spcPts val="1600"/>
              </a:spcAft>
              <a:buAutoNum type="arabicPeriod"/>
            </a:pPr>
            <a:r>
              <a:rPr lang="en" dirty="0">
                <a:solidFill>
                  <a:schemeClr val="bg2"/>
                </a:solidFill>
              </a:rPr>
              <a:t>Genres: there are 19 genres in total. </a:t>
            </a:r>
            <a:r>
              <a:rPr lang="en-US" dirty="0">
                <a:solidFill>
                  <a:schemeClr val="bg2"/>
                </a:solidFill>
              </a:rPr>
              <a:t>T</a:t>
            </a:r>
            <a:r>
              <a:rPr lang="en" dirty="0">
                <a:solidFill>
                  <a:schemeClr val="bg2"/>
                </a:solidFill>
              </a:rPr>
              <a:t>he top 3 genres including most movies are Drama, Comdey, and Thriller.</a:t>
            </a:r>
          </a:p>
          <a:p>
            <a:pPr marL="228600" lvl="0" indent="-228600" algn="l" rtl="0">
              <a:spcBef>
                <a:spcPts val="0"/>
              </a:spcBef>
              <a:spcAft>
                <a:spcPts val="1600"/>
              </a:spcAft>
              <a:buAutoNum type="arabicPeriod"/>
            </a:pPr>
            <a:endParaRPr lang="en" dirty="0">
              <a:solidFill>
                <a:schemeClr val="bg2"/>
              </a:solidFill>
            </a:endParaRPr>
          </a:p>
        </p:txBody>
      </p:sp>
      <p:cxnSp>
        <p:nvCxnSpPr>
          <p:cNvPr id="103" name="Google Shape;103;p19"/>
          <p:cNvCxnSpPr/>
          <p:nvPr/>
        </p:nvCxnSpPr>
        <p:spPr>
          <a:xfrm>
            <a:off x="421858" y="1446568"/>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3229" y="18532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80546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Model</a:t>
            </a:r>
            <a:endParaRPr sz="5400" dirty="0"/>
          </a:p>
        </p:txBody>
      </p:sp>
      <p:sp>
        <p:nvSpPr>
          <p:cNvPr id="88" name="Google Shape;88;p17"/>
          <p:cNvSpPr txBox="1">
            <a:spLocks noGrp="1"/>
          </p:cNvSpPr>
          <p:nvPr>
            <p:ph type="subTitle" idx="1"/>
          </p:nvPr>
        </p:nvSpPr>
        <p:spPr>
          <a:xfrm>
            <a:off x="316950" y="2938025"/>
            <a:ext cx="4372406" cy="47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ALS and SVD</a:t>
            </a:r>
          </a:p>
          <a:p>
            <a:pPr marL="0" lvl="0" indent="0" algn="l" rtl="0">
              <a:spcBef>
                <a:spcPts val="0"/>
              </a:spcBef>
              <a:spcAft>
                <a:spcPts val="1600"/>
              </a:spcAft>
              <a:buNone/>
            </a:pPr>
            <a:endParaRPr dirty="0"/>
          </a:p>
        </p:txBody>
      </p:sp>
      <p:sp>
        <p:nvSpPr>
          <p:cNvPr id="89" name="Google Shape;89;p17"/>
          <p:cNvSpPr txBox="1"/>
          <p:nvPr/>
        </p:nvSpPr>
        <p:spPr>
          <a:xfrm>
            <a:off x="3095171" y="1660175"/>
            <a:ext cx="5884879" cy="3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0" b="1" dirty="0">
                <a:solidFill>
                  <a:srgbClr val="9A6ABA"/>
                </a:solidFill>
                <a:latin typeface="Montserrat"/>
                <a:ea typeface="Montserrat"/>
                <a:cs typeface="Montserrat"/>
                <a:sym typeface="Montserrat"/>
              </a:rPr>
              <a:t>05.</a:t>
            </a:r>
            <a:endParaRPr sz="25000" b="1"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2700868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PySpark</a:t>
            </a:r>
            <a:r>
              <a:rPr lang="en-US" dirty="0"/>
              <a:t> and ALS</a:t>
            </a:r>
            <a:endParaRPr dirty="0"/>
          </a:p>
        </p:txBody>
      </p:sp>
      <p:sp>
        <p:nvSpPr>
          <p:cNvPr id="102" name="Google Shape;102;p19"/>
          <p:cNvSpPr txBox="1">
            <a:spLocks noGrp="1"/>
          </p:cNvSpPr>
          <p:nvPr>
            <p:ph type="body" idx="1"/>
          </p:nvPr>
        </p:nvSpPr>
        <p:spPr>
          <a:xfrm>
            <a:off x="1225378" y="1259113"/>
            <a:ext cx="7606921" cy="246742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b="1" dirty="0">
                <a:solidFill>
                  <a:schemeClr val="tx1"/>
                </a:solidFill>
              </a:rPr>
              <a:t>What is ALS:</a:t>
            </a:r>
          </a:p>
          <a:p>
            <a:pPr marL="0" lvl="0" indent="0" algn="l" rtl="0">
              <a:lnSpc>
                <a:spcPct val="100000"/>
              </a:lnSpc>
              <a:spcBef>
                <a:spcPts val="0"/>
              </a:spcBef>
              <a:spcAft>
                <a:spcPts val="1600"/>
              </a:spcAft>
              <a:buNone/>
            </a:pPr>
            <a:r>
              <a:rPr lang="en-US" altLang="zh-CN" dirty="0">
                <a:solidFill>
                  <a:schemeClr val="bg2"/>
                </a:solidFill>
              </a:rPr>
              <a:t>Alternating Least Square (ALS) is a matrix factorization algorithm.</a:t>
            </a:r>
          </a:p>
          <a:p>
            <a:pPr marL="0" lvl="0" indent="0" algn="l" rtl="0">
              <a:lnSpc>
                <a:spcPct val="100000"/>
              </a:lnSpc>
              <a:spcBef>
                <a:spcPts val="0"/>
              </a:spcBef>
              <a:spcAft>
                <a:spcPts val="1600"/>
              </a:spcAft>
              <a:buNone/>
            </a:pPr>
            <a:r>
              <a:rPr lang="en" b="1" dirty="0">
                <a:solidFill>
                  <a:schemeClr val="tx1"/>
                </a:solidFill>
              </a:rPr>
              <a:t>Pipline:</a:t>
            </a:r>
          </a:p>
          <a:p>
            <a:pPr marL="228600" lvl="0" indent="-228600" algn="l" rtl="0">
              <a:lnSpc>
                <a:spcPct val="100000"/>
              </a:lnSpc>
              <a:spcBef>
                <a:spcPts val="0"/>
              </a:spcBef>
              <a:spcAft>
                <a:spcPts val="1600"/>
              </a:spcAft>
              <a:buAutoNum type="arabicPeriod"/>
            </a:pPr>
            <a:r>
              <a:rPr lang="en-US" dirty="0">
                <a:solidFill>
                  <a:schemeClr val="bg2"/>
                </a:solidFill>
              </a:rPr>
              <a:t>D</a:t>
            </a:r>
            <a:r>
              <a:rPr lang="en" dirty="0">
                <a:solidFill>
                  <a:schemeClr val="bg2"/>
                </a:solidFill>
              </a:rPr>
              <a:t>ata load: we initlize Spark and load csv files with Spark API.</a:t>
            </a:r>
          </a:p>
          <a:p>
            <a:pPr marL="228600" lvl="0" indent="-228600" algn="l" rtl="0">
              <a:lnSpc>
                <a:spcPct val="100000"/>
              </a:lnSpc>
              <a:spcBef>
                <a:spcPts val="0"/>
              </a:spcBef>
              <a:spcAft>
                <a:spcPts val="1600"/>
              </a:spcAft>
              <a:buAutoNum type="arabicPeriod"/>
            </a:pPr>
            <a:r>
              <a:rPr lang="en-US" dirty="0">
                <a:solidFill>
                  <a:schemeClr val="bg2"/>
                </a:solidFill>
              </a:rPr>
              <a:t>D</a:t>
            </a:r>
            <a:r>
              <a:rPr lang="en" dirty="0">
                <a:solidFill>
                  <a:schemeClr val="bg2"/>
                </a:solidFill>
              </a:rPr>
              <a:t>ata preprocessing: drop timestamp column which is not useful in this project; convert user id, movie id to int, and raing to float.</a:t>
            </a:r>
          </a:p>
          <a:p>
            <a:pPr marL="228600" lvl="0" indent="-228600" algn="l" rtl="0">
              <a:lnSpc>
                <a:spcPct val="100000"/>
              </a:lnSpc>
              <a:spcBef>
                <a:spcPts val="0"/>
              </a:spcBef>
              <a:spcAft>
                <a:spcPts val="1600"/>
              </a:spcAft>
              <a:buAutoNum type="arabicPeriod"/>
            </a:pPr>
            <a:r>
              <a:rPr lang="en-US" dirty="0">
                <a:solidFill>
                  <a:schemeClr val="bg2"/>
                </a:solidFill>
              </a:rPr>
              <a:t>T</a:t>
            </a:r>
            <a:r>
              <a:rPr lang="en" dirty="0">
                <a:solidFill>
                  <a:schemeClr val="bg2"/>
                </a:solidFill>
              </a:rPr>
              <a:t>rain test split: use the Spark built in method randomSplit to split given ration 8:2</a:t>
            </a:r>
          </a:p>
          <a:p>
            <a:pPr marL="228600" lvl="0" indent="-228600" algn="l" rtl="0">
              <a:lnSpc>
                <a:spcPct val="100000"/>
              </a:lnSpc>
              <a:spcBef>
                <a:spcPts val="0"/>
              </a:spcBef>
              <a:spcAft>
                <a:spcPts val="1600"/>
              </a:spcAft>
              <a:buAutoNum type="arabicPeriod"/>
            </a:pPr>
            <a:r>
              <a:rPr lang="en-US" dirty="0">
                <a:solidFill>
                  <a:schemeClr val="bg2"/>
                </a:solidFill>
              </a:rPr>
              <a:t>T</a:t>
            </a:r>
            <a:r>
              <a:rPr lang="en" dirty="0">
                <a:solidFill>
                  <a:schemeClr val="bg2"/>
                </a:solidFill>
              </a:rPr>
              <a:t>une and Cross Validation:  we build a grid search to tune four hyperparameters and use a 4 fold cross validation to do model selection.</a:t>
            </a:r>
          </a:p>
          <a:p>
            <a:pPr marL="228600" lvl="0" indent="-228600" algn="l" rtl="0">
              <a:lnSpc>
                <a:spcPct val="100000"/>
              </a:lnSpc>
              <a:spcBef>
                <a:spcPts val="0"/>
              </a:spcBef>
              <a:spcAft>
                <a:spcPts val="1600"/>
              </a:spcAft>
              <a:buAutoNum type="arabicPeriod"/>
            </a:pPr>
            <a:r>
              <a:rPr lang="en" dirty="0">
                <a:solidFill>
                  <a:schemeClr val="bg2"/>
                </a:solidFill>
              </a:rPr>
              <a:t>Testing: we use the RMSE as the metric and got 0.886 and write two functions to generate recommendations.</a:t>
            </a:r>
          </a:p>
          <a:p>
            <a:pPr marL="228600" lvl="0" indent="-228600" algn="l" rtl="0">
              <a:lnSpc>
                <a:spcPct val="100000"/>
              </a:lnSpc>
              <a:spcBef>
                <a:spcPts val="0"/>
              </a:spcBef>
              <a:spcAft>
                <a:spcPts val="1600"/>
              </a:spcAft>
              <a:buAutoNum type="arabicPeriod"/>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p:txBody>
      </p:sp>
      <p:cxnSp>
        <p:nvCxnSpPr>
          <p:cNvPr id="103" name="Google Shape;103;p19"/>
          <p:cNvCxnSpPr/>
          <p:nvPr/>
        </p:nvCxnSpPr>
        <p:spPr>
          <a:xfrm>
            <a:off x="425486" y="1442939"/>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6857" y="18496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1F807F3B-96EE-442E-9119-CBCE7C6AEC4C}"/>
              </a:ext>
            </a:extLst>
          </p:cNvPr>
          <p:cNvPicPr>
            <a:picLocks noChangeAspect="1"/>
          </p:cNvPicPr>
          <p:nvPr/>
        </p:nvPicPr>
        <p:blipFill>
          <a:blip r:embed="rId3"/>
          <a:stretch>
            <a:fillRect/>
          </a:stretch>
        </p:blipFill>
        <p:spPr>
          <a:xfrm>
            <a:off x="3135661" y="4617764"/>
            <a:ext cx="4772691" cy="333422"/>
          </a:xfrm>
          <a:prstGeom prst="rect">
            <a:avLst/>
          </a:prstGeom>
        </p:spPr>
      </p:pic>
    </p:spTree>
    <p:extLst>
      <p:ext uri="{BB962C8B-B14F-4D97-AF65-F5344CB8AC3E}">
        <p14:creationId xmlns:p14="http://schemas.microsoft.com/office/powerpoint/2010/main" val="201482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PySpark</a:t>
            </a:r>
            <a:r>
              <a:rPr lang="en-US" dirty="0"/>
              <a:t> and ALS</a:t>
            </a:r>
            <a:endParaRPr dirty="0"/>
          </a:p>
        </p:txBody>
      </p:sp>
      <p:sp>
        <p:nvSpPr>
          <p:cNvPr id="102" name="Google Shape;102;p19"/>
          <p:cNvSpPr txBox="1">
            <a:spLocks noGrp="1"/>
          </p:cNvSpPr>
          <p:nvPr>
            <p:ph type="body" idx="1"/>
          </p:nvPr>
        </p:nvSpPr>
        <p:spPr>
          <a:xfrm>
            <a:off x="1225378" y="1259114"/>
            <a:ext cx="7606921" cy="76925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ltLang="zh-CN" b="1" dirty="0">
                <a:solidFill>
                  <a:schemeClr val="tx1"/>
                </a:solidFill>
              </a:rPr>
              <a:t>Qualitative Check for user: </a:t>
            </a:r>
            <a:r>
              <a:rPr lang="en-US" altLang="zh-CN" b="1" dirty="0">
                <a:solidFill>
                  <a:schemeClr val="tx1"/>
                </a:solidFill>
              </a:rPr>
              <a:t>if the user in database</a:t>
            </a:r>
            <a:endParaRPr lang="en" altLang="zh-CN" b="1" dirty="0">
              <a:solidFill>
                <a:schemeClr val="tx1"/>
              </a:solidFill>
            </a:endParaRPr>
          </a:p>
          <a:p>
            <a:pPr marL="0" lvl="0" indent="0" algn="l" rtl="0">
              <a:lnSpc>
                <a:spcPct val="100000"/>
              </a:lnSpc>
              <a:spcBef>
                <a:spcPts val="0"/>
              </a:spcBef>
              <a:spcAft>
                <a:spcPts val="1600"/>
              </a:spcAft>
              <a:buNone/>
            </a:pPr>
            <a:r>
              <a:rPr lang="en-US" altLang="zh-CN" dirty="0">
                <a:solidFill>
                  <a:schemeClr val="bg2"/>
                </a:solidFill>
              </a:rPr>
              <a:t>Firstly, we pick user id 500 as the test case, and we first get his/her history top rating movies:</a:t>
            </a: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p:txBody>
      </p:sp>
      <p:cxnSp>
        <p:nvCxnSpPr>
          <p:cNvPr id="103" name="Google Shape;103;p19"/>
          <p:cNvCxnSpPr/>
          <p:nvPr/>
        </p:nvCxnSpPr>
        <p:spPr>
          <a:xfrm>
            <a:off x="425486" y="1442939"/>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6857" y="18496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6526DA4B-3D7E-48EF-9896-63946A3261D7}"/>
              </a:ext>
            </a:extLst>
          </p:cNvPr>
          <p:cNvPicPr>
            <a:picLocks noChangeAspect="1"/>
          </p:cNvPicPr>
          <p:nvPr/>
        </p:nvPicPr>
        <p:blipFill>
          <a:blip r:embed="rId3"/>
          <a:stretch>
            <a:fillRect/>
          </a:stretch>
        </p:blipFill>
        <p:spPr>
          <a:xfrm>
            <a:off x="861040" y="2028371"/>
            <a:ext cx="4426800" cy="1142400"/>
          </a:xfrm>
          <a:prstGeom prst="rect">
            <a:avLst/>
          </a:prstGeom>
        </p:spPr>
      </p:pic>
      <p:sp>
        <p:nvSpPr>
          <p:cNvPr id="8" name="文本框 7">
            <a:extLst>
              <a:ext uri="{FF2B5EF4-FFF2-40B4-BE49-F238E27FC236}">
                <a16:creationId xmlns:a16="http://schemas.microsoft.com/office/drawing/2014/main" id="{FB11FED1-40F4-4E6C-A7D8-79A6EFA49F28}"/>
              </a:ext>
            </a:extLst>
          </p:cNvPr>
          <p:cNvSpPr txBox="1"/>
          <p:nvPr/>
        </p:nvSpPr>
        <p:spPr>
          <a:xfrm>
            <a:off x="5411714" y="2028371"/>
            <a:ext cx="3137715" cy="830997"/>
          </a:xfrm>
          <a:prstGeom prst="rect">
            <a:avLst/>
          </a:prstGeom>
          <a:noFill/>
        </p:spPr>
        <p:txBody>
          <a:bodyPr wrap="square" rtlCol="0">
            <a:spAutoFit/>
          </a:bodyPr>
          <a:lstStyle/>
          <a:p>
            <a:r>
              <a:rPr lang="en-US" altLang="zh-CN" sz="1200" dirty="0">
                <a:solidFill>
                  <a:schemeClr val="bg2"/>
                </a:solidFill>
                <a:latin typeface="Montserrat"/>
                <a:sym typeface="Montserrat"/>
              </a:rPr>
              <a:t>We can observe that this user likes </a:t>
            </a:r>
            <a:r>
              <a:rPr lang="en-US" altLang="zh-CN" sz="1200" dirty="0">
                <a:solidFill>
                  <a:schemeClr val="tx1"/>
                </a:solidFill>
                <a:latin typeface="Montserrat"/>
                <a:sym typeface="Montserrat"/>
              </a:rPr>
              <a:t>Comedy, Drama, Animation </a:t>
            </a:r>
            <a:r>
              <a:rPr lang="en-US" altLang="zh-CN" sz="1200" dirty="0">
                <a:solidFill>
                  <a:schemeClr val="bg2"/>
                </a:solidFill>
                <a:latin typeface="Montserrat"/>
                <a:sym typeface="Montserrat"/>
              </a:rPr>
              <a:t>movies.</a:t>
            </a:r>
          </a:p>
          <a:p>
            <a:endParaRPr lang="en-US" altLang="zh-CN" sz="1200" dirty="0">
              <a:solidFill>
                <a:schemeClr val="bg2"/>
              </a:solidFill>
              <a:latin typeface="Montserrat"/>
              <a:sym typeface="Montserrat"/>
            </a:endParaRPr>
          </a:p>
          <a:p>
            <a:r>
              <a:rPr lang="en-US" altLang="zh-CN" sz="1200" dirty="0">
                <a:solidFill>
                  <a:schemeClr val="bg2"/>
                </a:solidFill>
                <a:latin typeface="Montserrat"/>
                <a:sym typeface="Montserrat"/>
              </a:rPr>
              <a:t>So what will the recommendation be?</a:t>
            </a:r>
            <a:endParaRPr lang="zh-CN" altLang="en-US" sz="1200" dirty="0">
              <a:solidFill>
                <a:schemeClr val="bg2"/>
              </a:solidFill>
              <a:latin typeface="Montserrat"/>
              <a:sym typeface="Montserrat"/>
            </a:endParaRPr>
          </a:p>
        </p:txBody>
      </p:sp>
      <p:pic>
        <p:nvPicPr>
          <p:cNvPr id="12" name="图片 11">
            <a:extLst>
              <a:ext uri="{FF2B5EF4-FFF2-40B4-BE49-F238E27FC236}">
                <a16:creationId xmlns:a16="http://schemas.microsoft.com/office/drawing/2014/main" id="{D9B76E1C-227A-4E93-A931-F3BE840271BA}"/>
              </a:ext>
            </a:extLst>
          </p:cNvPr>
          <p:cNvPicPr>
            <a:picLocks noChangeAspect="1"/>
          </p:cNvPicPr>
          <p:nvPr/>
        </p:nvPicPr>
        <p:blipFill rotWithShape="1">
          <a:blip r:embed="rId4"/>
          <a:srcRect t="2204"/>
          <a:stretch/>
        </p:blipFill>
        <p:spPr>
          <a:xfrm>
            <a:off x="3855855" y="3241023"/>
            <a:ext cx="4743653" cy="1372200"/>
          </a:xfrm>
          <a:prstGeom prst="rect">
            <a:avLst/>
          </a:prstGeom>
        </p:spPr>
      </p:pic>
      <p:sp>
        <p:nvSpPr>
          <p:cNvPr id="16" name="文本框 15">
            <a:extLst>
              <a:ext uri="{FF2B5EF4-FFF2-40B4-BE49-F238E27FC236}">
                <a16:creationId xmlns:a16="http://schemas.microsoft.com/office/drawing/2014/main" id="{77760599-FCD4-4907-8454-F337C7B2094A}"/>
              </a:ext>
            </a:extLst>
          </p:cNvPr>
          <p:cNvSpPr txBox="1"/>
          <p:nvPr/>
        </p:nvSpPr>
        <p:spPr>
          <a:xfrm>
            <a:off x="544492" y="3439944"/>
            <a:ext cx="3137715" cy="830997"/>
          </a:xfrm>
          <a:prstGeom prst="rect">
            <a:avLst/>
          </a:prstGeom>
          <a:noFill/>
        </p:spPr>
        <p:txBody>
          <a:bodyPr wrap="square" rtlCol="0">
            <a:spAutoFit/>
          </a:bodyPr>
          <a:lstStyle/>
          <a:p>
            <a:r>
              <a:rPr lang="en-US" altLang="zh-CN" sz="1200" dirty="0">
                <a:solidFill>
                  <a:schemeClr val="bg2"/>
                </a:solidFill>
                <a:latin typeface="Montserrat"/>
                <a:sym typeface="Montserrat"/>
              </a:rPr>
              <a:t>We can see that the recommendation offers mostly </a:t>
            </a:r>
            <a:r>
              <a:rPr lang="en-US" altLang="zh-CN" sz="1200" dirty="0">
                <a:solidFill>
                  <a:schemeClr val="tx1"/>
                </a:solidFill>
                <a:latin typeface="Montserrat"/>
                <a:sym typeface="Montserrat"/>
              </a:rPr>
              <a:t>Comedy, Drama </a:t>
            </a:r>
            <a:r>
              <a:rPr lang="en-US" altLang="zh-CN" sz="1200" dirty="0">
                <a:solidFill>
                  <a:schemeClr val="bg2"/>
                </a:solidFill>
                <a:latin typeface="Montserrat"/>
                <a:sym typeface="Montserrat"/>
              </a:rPr>
              <a:t>movies, which is correct with the genre this user likes.</a:t>
            </a:r>
            <a:endParaRPr lang="zh-CN" altLang="en-US" sz="1200" dirty="0">
              <a:solidFill>
                <a:schemeClr val="bg2"/>
              </a:solidFill>
              <a:latin typeface="Montserrat"/>
              <a:sym typeface="Montserrat"/>
            </a:endParaRPr>
          </a:p>
        </p:txBody>
      </p:sp>
    </p:spTree>
    <p:extLst>
      <p:ext uri="{BB962C8B-B14F-4D97-AF65-F5344CB8AC3E}">
        <p14:creationId xmlns:p14="http://schemas.microsoft.com/office/powerpoint/2010/main" val="2612781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PySpark</a:t>
            </a:r>
            <a:r>
              <a:rPr lang="en-US" dirty="0"/>
              <a:t> and ALS</a:t>
            </a:r>
            <a:endParaRPr dirty="0"/>
          </a:p>
        </p:txBody>
      </p:sp>
      <p:sp>
        <p:nvSpPr>
          <p:cNvPr id="102" name="Google Shape;102;p19"/>
          <p:cNvSpPr txBox="1">
            <a:spLocks noGrp="1"/>
          </p:cNvSpPr>
          <p:nvPr>
            <p:ph type="body" idx="1"/>
          </p:nvPr>
        </p:nvSpPr>
        <p:spPr>
          <a:xfrm>
            <a:off x="1225378" y="1259114"/>
            <a:ext cx="7606921" cy="76925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ltLang="zh-CN" b="1" dirty="0">
                <a:solidFill>
                  <a:schemeClr val="tx1"/>
                </a:solidFill>
              </a:rPr>
              <a:t>Qualitative Check for user: </a:t>
            </a:r>
            <a:r>
              <a:rPr lang="en-US" altLang="zh-CN" b="1" dirty="0">
                <a:solidFill>
                  <a:schemeClr val="tx1"/>
                </a:solidFill>
              </a:rPr>
              <a:t>if the user not in database</a:t>
            </a:r>
            <a:endParaRPr lang="en" altLang="zh-CN" b="1" dirty="0">
              <a:solidFill>
                <a:schemeClr val="tx1"/>
              </a:solidFill>
            </a:endParaRPr>
          </a:p>
          <a:p>
            <a:pPr marL="0" lvl="0" indent="0" algn="l" rtl="0">
              <a:lnSpc>
                <a:spcPct val="100000"/>
              </a:lnSpc>
              <a:spcBef>
                <a:spcPts val="0"/>
              </a:spcBef>
              <a:spcAft>
                <a:spcPts val="1600"/>
              </a:spcAft>
              <a:buNone/>
            </a:pPr>
            <a:r>
              <a:rPr lang="en-US" dirty="0">
                <a:solidFill>
                  <a:schemeClr val="bg2"/>
                </a:solidFill>
              </a:rPr>
              <a:t>F</a:t>
            </a:r>
            <a:r>
              <a:rPr lang="en" dirty="0">
                <a:solidFill>
                  <a:schemeClr val="bg2"/>
                </a:solidFill>
              </a:rPr>
              <a:t>or this situatuin, we firstly use SparkSQL to generate a </a:t>
            </a:r>
            <a:r>
              <a:rPr lang="en" dirty="0">
                <a:solidFill>
                  <a:schemeClr val="tx1"/>
                </a:solidFill>
              </a:rPr>
              <a:t>top viewed table</a:t>
            </a:r>
          </a:p>
        </p:txBody>
      </p:sp>
      <p:cxnSp>
        <p:nvCxnSpPr>
          <p:cNvPr id="103" name="Google Shape;103;p19"/>
          <p:cNvCxnSpPr/>
          <p:nvPr/>
        </p:nvCxnSpPr>
        <p:spPr>
          <a:xfrm>
            <a:off x="425486" y="1442939"/>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6857" y="18496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B8363F06-B662-4453-A6E0-7DA26BBA583D}"/>
              </a:ext>
            </a:extLst>
          </p:cNvPr>
          <p:cNvPicPr>
            <a:picLocks noChangeAspect="1"/>
          </p:cNvPicPr>
          <p:nvPr/>
        </p:nvPicPr>
        <p:blipFill>
          <a:blip r:embed="rId3"/>
          <a:stretch>
            <a:fillRect/>
          </a:stretch>
        </p:blipFill>
        <p:spPr>
          <a:xfrm>
            <a:off x="1346461" y="1994131"/>
            <a:ext cx="2623557" cy="2390998"/>
          </a:xfrm>
          <a:prstGeom prst="rect">
            <a:avLst/>
          </a:prstGeom>
        </p:spPr>
      </p:pic>
      <p:sp>
        <p:nvSpPr>
          <p:cNvPr id="4" name="文本框 3">
            <a:extLst>
              <a:ext uri="{FF2B5EF4-FFF2-40B4-BE49-F238E27FC236}">
                <a16:creationId xmlns:a16="http://schemas.microsoft.com/office/drawing/2014/main" id="{1D75D36D-6EE0-4F8E-986D-C4639D0E0AF5}"/>
              </a:ext>
            </a:extLst>
          </p:cNvPr>
          <p:cNvSpPr txBox="1"/>
          <p:nvPr/>
        </p:nvSpPr>
        <p:spPr>
          <a:xfrm>
            <a:off x="4112873" y="1994131"/>
            <a:ext cx="3715658" cy="646331"/>
          </a:xfrm>
          <a:prstGeom prst="rect">
            <a:avLst/>
          </a:prstGeom>
          <a:noFill/>
        </p:spPr>
        <p:txBody>
          <a:bodyPr wrap="square" rtlCol="0">
            <a:spAutoFit/>
          </a:bodyPr>
          <a:lstStyle/>
          <a:p>
            <a:r>
              <a:rPr lang="en-US" altLang="zh-CN" sz="1200" dirty="0">
                <a:solidFill>
                  <a:schemeClr val="bg2"/>
                </a:solidFill>
                <a:latin typeface="Montserrat"/>
                <a:sym typeface="Montserrat"/>
              </a:rPr>
              <a:t>Based on this SQL, we get the top k viewed movie and if the user id is not in the dataset, we return this table, and the result for 10 is:</a:t>
            </a:r>
            <a:endParaRPr lang="zh-CN" altLang="en-US" sz="1200" dirty="0">
              <a:solidFill>
                <a:schemeClr val="bg2"/>
              </a:solidFill>
              <a:latin typeface="Montserrat"/>
              <a:sym typeface="Montserrat"/>
            </a:endParaRPr>
          </a:p>
        </p:txBody>
      </p:sp>
      <p:pic>
        <p:nvPicPr>
          <p:cNvPr id="9" name="图片 8">
            <a:extLst>
              <a:ext uri="{FF2B5EF4-FFF2-40B4-BE49-F238E27FC236}">
                <a16:creationId xmlns:a16="http://schemas.microsoft.com/office/drawing/2014/main" id="{EE00FD6E-2C17-401A-A311-1800B8B24504}"/>
              </a:ext>
            </a:extLst>
          </p:cNvPr>
          <p:cNvPicPr>
            <a:picLocks noChangeAspect="1"/>
          </p:cNvPicPr>
          <p:nvPr/>
        </p:nvPicPr>
        <p:blipFill>
          <a:blip r:embed="rId4"/>
          <a:stretch>
            <a:fillRect/>
          </a:stretch>
        </p:blipFill>
        <p:spPr>
          <a:xfrm>
            <a:off x="4112873" y="2677089"/>
            <a:ext cx="4378158" cy="1708039"/>
          </a:xfrm>
          <a:prstGeom prst="rect">
            <a:avLst/>
          </a:prstGeom>
        </p:spPr>
      </p:pic>
    </p:spTree>
    <p:extLst>
      <p:ext uri="{BB962C8B-B14F-4D97-AF65-F5344CB8AC3E}">
        <p14:creationId xmlns:p14="http://schemas.microsoft.com/office/powerpoint/2010/main" val="3946926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PySpark</a:t>
            </a:r>
            <a:r>
              <a:rPr lang="en-US" dirty="0"/>
              <a:t> and ALS</a:t>
            </a:r>
            <a:endParaRPr dirty="0"/>
          </a:p>
        </p:txBody>
      </p:sp>
      <p:sp>
        <p:nvSpPr>
          <p:cNvPr id="102" name="Google Shape;102;p19"/>
          <p:cNvSpPr txBox="1">
            <a:spLocks noGrp="1"/>
          </p:cNvSpPr>
          <p:nvPr>
            <p:ph type="body" idx="1"/>
          </p:nvPr>
        </p:nvSpPr>
        <p:spPr>
          <a:xfrm>
            <a:off x="1225378" y="1259114"/>
            <a:ext cx="7606921" cy="76925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ltLang="zh-CN" b="1" dirty="0">
                <a:solidFill>
                  <a:schemeClr val="tx1"/>
                </a:solidFill>
              </a:rPr>
              <a:t>Qualitative Check for item: </a:t>
            </a:r>
          </a:p>
          <a:p>
            <a:pPr marL="0" lvl="0" indent="0" algn="l" rtl="0">
              <a:lnSpc>
                <a:spcPct val="100000"/>
              </a:lnSpc>
              <a:spcBef>
                <a:spcPts val="0"/>
              </a:spcBef>
              <a:spcAft>
                <a:spcPts val="1600"/>
              </a:spcAft>
              <a:buNone/>
            </a:pPr>
            <a:r>
              <a:rPr lang="en-US" dirty="0">
                <a:solidFill>
                  <a:schemeClr val="bg2"/>
                </a:solidFill>
              </a:rPr>
              <a:t>We choose movie id 858 which is the move “The </a:t>
            </a:r>
            <a:r>
              <a:rPr lang="en-US" dirty="0" err="1">
                <a:solidFill>
                  <a:schemeClr val="bg2"/>
                </a:solidFill>
              </a:rPr>
              <a:t>Godfater</a:t>
            </a:r>
            <a:r>
              <a:rPr lang="en-US" dirty="0">
                <a:solidFill>
                  <a:schemeClr val="bg2"/>
                </a:solidFill>
              </a:rPr>
              <a:t>” and lets see the top 10 similar movie we get:</a:t>
            </a:r>
            <a:endParaRPr lang="en" dirty="0">
              <a:solidFill>
                <a:schemeClr val="tx1"/>
              </a:solidFill>
            </a:endParaRPr>
          </a:p>
        </p:txBody>
      </p:sp>
      <p:cxnSp>
        <p:nvCxnSpPr>
          <p:cNvPr id="103" name="Google Shape;103;p19"/>
          <p:cNvCxnSpPr/>
          <p:nvPr/>
        </p:nvCxnSpPr>
        <p:spPr>
          <a:xfrm>
            <a:off x="425486" y="1442939"/>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6857" y="18496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401FD7DF-1420-4A02-92EA-71E33C58D3D9}"/>
              </a:ext>
            </a:extLst>
          </p:cNvPr>
          <p:cNvPicPr>
            <a:picLocks noChangeAspect="1"/>
          </p:cNvPicPr>
          <p:nvPr/>
        </p:nvPicPr>
        <p:blipFill>
          <a:blip r:embed="rId3"/>
          <a:stretch>
            <a:fillRect/>
          </a:stretch>
        </p:blipFill>
        <p:spPr>
          <a:xfrm>
            <a:off x="1047086" y="2154464"/>
            <a:ext cx="5030051" cy="2106386"/>
          </a:xfrm>
          <a:prstGeom prst="rect">
            <a:avLst/>
          </a:prstGeom>
        </p:spPr>
      </p:pic>
      <p:sp>
        <p:nvSpPr>
          <p:cNvPr id="7" name="文本框 6">
            <a:extLst>
              <a:ext uri="{FF2B5EF4-FFF2-40B4-BE49-F238E27FC236}">
                <a16:creationId xmlns:a16="http://schemas.microsoft.com/office/drawing/2014/main" id="{CA8C0057-F50D-4EAB-912A-F849C9DC1A3B}"/>
              </a:ext>
            </a:extLst>
          </p:cNvPr>
          <p:cNvSpPr txBox="1"/>
          <p:nvPr/>
        </p:nvSpPr>
        <p:spPr>
          <a:xfrm>
            <a:off x="6244771" y="2249714"/>
            <a:ext cx="2296886" cy="1015663"/>
          </a:xfrm>
          <a:prstGeom prst="rect">
            <a:avLst/>
          </a:prstGeom>
          <a:noFill/>
        </p:spPr>
        <p:txBody>
          <a:bodyPr wrap="square" rtlCol="0">
            <a:spAutoFit/>
          </a:bodyPr>
          <a:lstStyle/>
          <a:p>
            <a:r>
              <a:rPr lang="en-US" altLang="zh-CN" sz="1200" dirty="0">
                <a:solidFill>
                  <a:schemeClr val="bg2"/>
                </a:solidFill>
                <a:latin typeface="Montserrat"/>
                <a:sym typeface="Montserrat"/>
              </a:rPr>
              <a:t>We can see that The Godfather Part II in the output! Which means it is a reasonable recommendation!</a:t>
            </a:r>
            <a:endParaRPr lang="zh-CN" altLang="en-US" sz="1200" dirty="0">
              <a:solidFill>
                <a:schemeClr val="bg2"/>
              </a:solidFill>
              <a:latin typeface="Montserrat"/>
              <a:sym typeface="Montserrat"/>
            </a:endParaRPr>
          </a:p>
        </p:txBody>
      </p:sp>
    </p:spTree>
    <p:extLst>
      <p:ext uri="{BB962C8B-B14F-4D97-AF65-F5344CB8AC3E}">
        <p14:creationId xmlns:p14="http://schemas.microsoft.com/office/powerpoint/2010/main" val="211372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PySpark</a:t>
            </a:r>
            <a:r>
              <a:rPr lang="en-US" dirty="0"/>
              <a:t> and ALS</a:t>
            </a:r>
            <a:endParaRPr dirty="0"/>
          </a:p>
        </p:txBody>
      </p:sp>
      <p:sp>
        <p:nvSpPr>
          <p:cNvPr id="102" name="Google Shape;102;p19"/>
          <p:cNvSpPr txBox="1">
            <a:spLocks noGrp="1"/>
          </p:cNvSpPr>
          <p:nvPr>
            <p:ph type="body" idx="1"/>
          </p:nvPr>
        </p:nvSpPr>
        <p:spPr>
          <a:xfrm>
            <a:off x="1225378" y="1259114"/>
            <a:ext cx="7606921" cy="76925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800"/>
              </a:spcAft>
              <a:buNone/>
            </a:pPr>
            <a:r>
              <a:rPr lang="en-US" b="1" dirty="0">
                <a:solidFill>
                  <a:schemeClr val="tx1"/>
                </a:solidFill>
              </a:rPr>
              <a:t>Seems everything is alright? NO!</a:t>
            </a:r>
          </a:p>
          <a:p>
            <a:pPr marL="0" lvl="0" indent="0" algn="l" rtl="0">
              <a:lnSpc>
                <a:spcPct val="100000"/>
              </a:lnSpc>
              <a:spcBef>
                <a:spcPts val="0"/>
              </a:spcBef>
              <a:spcAft>
                <a:spcPts val="800"/>
              </a:spcAft>
              <a:buNone/>
            </a:pPr>
            <a:r>
              <a:rPr lang="en-US" dirty="0">
                <a:solidFill>
                  <a:schemeClr val="bg2"/>
                </a:solidFill>
              </a:rPr>
              <a:t>The problem happened when we try to convert code into </a:t>
            </a:r>
            <a:r>
              <a:rPr lang="en-US" dirty="0" err="1">
                <a:solidFill>
                  <a:schemeClr val="bg2"/>
                </a:solidFill>
              </a:rPr>
              <a:t>MetaFlow</a:t>
            </a:r>
            <a:r>
              <a:rPr lang="en-US" dirty="0">
                <a:solidFill>
                  <a:schemeClr val="bg2"/>
                </a:solidFill>
              </a:rPr>
              <a:t>.</a:t>
            </a:r>
          </a:p>
          <a:p>
            <a:pPr marL="0" lvl="0" indent="0" algn="l" rtl="0">
              <a:lnSpc>
                <a:spcPct val="100000"/>
              </a:lnSpc>
              <a:spcBef>
                <a:spcPts val="0"/>
              </a:spcBef>
              <a:spcAft>
                <a:spcPts val="800"/>
              </a:spcAft>
              <a:buNone/>
            </a:pPr>
            <a:r>
              <a:rPr lang="en-US" b="1" dirty="0">
                <a:solidFill>
                  <a:schemeClr val="tx1"/>
                </a:solidFill>
              </a:rPr>
              <a:t>Locate Problem:</a:t>
            </a:r>
          </a:p>
          <a:p>
            <a:pPr marL="0" lvl="0" indent="0" algn="l" rtl="0">
              <a:lnSpc>
                <a:spcPct val="100000"/>
              </a:lnSpc>
              <a:spcBef>
                <a:spcPts val="0"/>
              </a:spcBef>
              <a:spcAft>
                <a:spcPts val="800"/>
              </a:spcAft>
              <a:buNone/>
            </a:pPr>
            <a:r>
              <a:rPr lang="en-US" dirty="0">
                <a:solidFill>
                  <a:schemeClr val="bg2"/>
                </a:solidFill>
              </a:rPr>
              <a:t>The error says that “cannot pickle variable xxx”. That is for a line where I called Spark and build ALS model and let a field reference to the model.</a:t>
            </a:r>
          </a:p>
          <a:p>
            <a:pPr marL="0" lvl="0" indent="0" algn="l" rtl="0">
              <a:lnSpc>
                <a:spcPct val="100000"/>
              </a:lnSpc>
              <a:spcBef>
                <a:spcPts val="0"/>
              </a:spcBef>
              <a:spcAft>
                <a:spcPts val="800"/>
              </a:spcAft>
              <a:buNone/>
            </a:pPr>
            <a:r>
              <a:rPr lang="en-US" b="1" dirty="0">
                <a:solidFill>
                  <a:schemeClr val="tx1"/>
                </a:solidFill>
              </a:rPr>
              <a:t>Our Analysis:</a:t>
            </a:r>
          </a:p>
          <a:p>
            <a:pPr marL="228600" lvl="0" indent="-228600" algn="l" rtl="0">
              <a:lnSpc>
                <a:spcPct val="100000"/>
              </a:lnSpc>
              <a:spcBef>
                <a:spcPts val="0"/>
              </a:spcBef>
              <a:spcAft>
                <a:spcPts val="800"/>
              </a:spcAft>
              <a:buAutoNum type="arabicPeriod"/>
            </a:pPr>
            <a:r>
              <a:rPr lang="en" dirty="0">
                <a:solidFill>
                  <a:schemeClr val="bg2"/>
                </a:solidFill>
              </a:rPr>
              <a:t>We first google it and found it is something related to broadcast variable whic</a:t>
            </a:r>
            <a:r>
              <a:rPr lang="en-US" dirty="0">
                <a:solidFill>
                  <a:schemeClr val="bg2"/>
                </a:solidFill>
              </a:rPr>
              <a:t>h</a:t>
            </a:r>
            <a:r>
              <a:rPr lang="en" dirty="0">
                <a:solidFill>
                  <a:schemeClr val="bg2"/>
                </a:solidFill>
              </a:rPr>
              <a:t> we have no idea what that is.</a:t>
            </a:r>
          </a:p>
          <a:p>
            <a:pPr marL="228600" indent="-228600">
              <a:lnSpc>
                <a:spcPct val="100000"/>
              </a:lnSpc>
              <a:spcAft>
                <a:spcPts val="800"/>
              </a:spcAft>
              <a:buFont typeface="Montserrat"/>
              <a:buAutoNum type="arabicPeriod"/>
            </a:pPr>
            <a:r>
              <a:rPr lang="en" dirty="0">
                <a:solidFill>
                  <a:schemeClr val="bg2"/>
                </a:solidFill>
              </a:rPr>
              <a:t>Then we notice the “pickle” in the error message. We know that is a package to save python object with serialization. </a:t>
            </a:r>
            <a:r>
              <a:rPr lang="en" altLang="zh-CN" dirty="0">
                <a:solidFill>
                  <a:schemeClr val="bg2"/>
                </a:solidFill>
              </a:rPr>
              <a:t>So we went to check whether PySpark can use pickle.</a:t>
            </a:r>
          </a:p>
          <a:p>
            <a:pPr marL="228600" lvl="0" indent="-228600" algn="l" rtl="0">
              <a:lnSpc>
                <a:spcPct val="100000"/>
              </a:lnSpc>
              <a:spcBef>
                <a:spcPts val="0"/>
              </a:spcBef>
              <a:spcAft>
                <a:spcPts val="800"/>
              </a:spcAft>
              <a:buAutoNum type="arabicPeriod"/>
            </a:pPr>
            <a:r>
              <a:rPr lang="en" dirty="0">
                <a:solidFill>
                  <a:schemeClr val="bg2"/>
                </a:solidFill>
              </a:rPr>
              <a:t>We check the Spark Java Source code and its doc, and we found that all model in PySpark implements the Saveable interface so that it cannot use pickle for storage.</a:t>
            </a:r>
          </a:p>
          <a:p>
            <a:pPr marL="228600" lvl="0" indent="-228600" algn="l" rtl="0">
              <a:lnSpc>
                <a:spcPct val="100000"/>
              </a:lnSpc>
              <a:spcBef>
                <a:spcPts val="0"/>
              </a:spcBef>
              <a:spcAft>
                <a:spcPts val="800"/>
              </a:spcAft>
              <a:buAutoNum type="arabicPeriod"/>
            </a:pPr>
            <a:r>
              <a:rPr lang="en" dirty="0">
                <a:solidFill>
                  <a:schemeClr val="bg2"/>
                </a:solidFill>
              </a:rPr>
              <a:t>Combining those information, we think that in metaflow, serialization happens when creaing field and objects and since PySpark cannot use this method for serialization, it cannot work with MetaFlow.</a:t>
            </a:r>
          </a:p>
        </p:txBody>
      </p:sp>
      <p:cxnSp>
        <p:nvCxnSpPr>
          <p:cNvPr id="103" name="Google Shape;103;p19"/>
          <p:cNvCxnSpPr/>
          <p:nvPr/>
        </p:nvCxnSpPr>
        <p:spPr>
          <a:xfrm>
            <a:off x="425486" y="1442939"/>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6857" y="18496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68277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Surprise and SVD</a:t>
            </a:r>
            <a:endParaRPr dirty="0"/>
          </a:p>
        </p:txBody>
      </p:sp>
      <p:sp>
        <p:nvSpPr>
          <p:cNvPr id="102" name="Google Shape;102;p19"/>
          <p:cNvSpPr txBox="1">
            <a:spLocks noGrp="1"/>
          </p:cNvSpPr>
          <p:nvPr>
            <p:ph type="body" idx="1"/>
          </p:nvPr>
        </p:nvSpPr>
        <p:spPr>
          <a:xfrm>
            <a:off x="1225378" y="1259113"/>
            <a:ext cx="7730723" cy="246742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b="1" dirty="0">
                <a:solidFill>
                  <a:schemeClr val="tx1"/>
                </a:solidFill>
              </a:rPr>
              <a:t>What is SVD:</a:t>
            </a:r>
          </a:p>
          <a:p>
            <a:pPr marL="0" lvl="0" indent="0" algn="l" rtl="0">
              <a:lnSpc>
                <a:spcPct val="100000"/>
              </a:lnSpc>
              <a:spcBef>
                <a:spcPts val="0"/>
              </a:spcBef>
              <a:spcAft>
                <a:spcPts val="1600"/>
              </a:spcAft>
              <a:buNone/>
            </a:pPr>
            <a:r>
              <a:rPr lang="en-US" altLang="zh-CN" dirty="0">
                <a:solidFill>
                  <a:schemeClr val="bg2"/>
                </a:solidFill>
              </a:rPr>
              <a:t>In linear algebra, the singular value decomposition (SVD) is a factorization of a real or complex matrix.</a:t>
            </a:r>
          </a:p>
          <a:p>
            <a:pPr marL="0" lvl="0" indent="0" algn="l" rtl="0">
              <a:lnSpc>
                <a:spcPct val="100000"/>
              </a:lnSpc>
              <a:spcBef>
                <a:spcPts val="0"/>
              </a:spcBef>
              <a:spcAft>
                <a:spcPts val="1600"/>
              </a:spcAft>
              <a:buNone/>
            </a:pPr>
            <a:r>
              <a:rPr lang="en" b="1" dirty="0">
                <a:solidFill>
                  <a:schemeClr val="tx1"/>
                </a:solidFill>
              </a:rPr>
              <a:t>Pipline:</a:t>
            </a:r>
          </a:p>
          <a:p>
            <a:pPr marL="228600" lvl="0" indent="-228600" algn="l" rtl="0">
              <a:lnSpc>
                <a:spcPct val="100000"/>
              </a:lnSpc>
              <a:spcBef>
                <a:spcPts val="0"/>
              </a:spcBef>
              <a:spcAft>
                <a:spcPts val="1600"/>
              </a:spcAft>
              <a:buAutoNum type="arabicPeriod"/>
            </a:pPr>
            <a:r>
              <a:rPr lang="en-US" dirty="0">
                <a:solidFill>
                  <a:schemeClr val="bg2"/>
                </a:solidFill>
              </a:rPr>
              <a:t>D</a:t>
            </a:r>
            <a:r>
              <a:rPr lang="en" dirty="0">
                <a:solidFill>
                  <a:schemeClr val="bg2"/>
                </a:solidFill>
              </a:rPr>
              <a:t>ata load: use pandas to load data, and use surprise Dataset to store data for model training.</a:t>
            </a:r>
          </a:p>
          <a:p>
            <a:pPr marL="228600" lvl="0" indent="-228600" algn="l" rtl="0">
              <a:lnSpc>
                <a:spcPct val="100000"/>
              </a:lnSpc>
              <a:spcBef>
                <a:spcPts val="0"/>
              </a:spcBef>
              <a:spcAft>
                <a:spcPts val="1600"/>
              </a:spcAft>
              <a:buAutoNum type="arabicPeriod"/>
            </a:pPr>
            <a:r>
              <a:rPr lang="en-US" dirty="0">
                <a:solidFill>
                  <a:schemeClr val="bg2"/>
                </a:solidFill>
              </a:rPr>
              <a:t>D</a:t>
            </a:r>
            <a:r>
              <a:rPr lang="en" dirty="0">
                <a:solidFill>
                  <a:schemeClr val="bg2"/>
                </a:solidFill>
              </a:rPr>
              <a:t>ata preprocessing: drop timestamp column; convert user id, movie id to int, and raing to float.</a:t>
            </a:r>
          </a:p>
          <a:p>
            <a:pPr marL="228600" lvl="0" indent="-228600" algn="l" rtl="0">
              <a:lnSpc>
                <a:spcPct val="100000"/>
              </a:lnSpc>
              <a:spcBef>
                <a:spcPts val="0"/>
              </a:spcBef>
              <a:spcAft>
                <a:spcPts val="1600"/>
              </a:spcAft>
              <a:buAutoNum type="arabicPeriod"/>
            </a:pPr>
            <a:r>
              <a:rPr lang="en-US" dirty="0">
                <a:solidFill>
                  <a:schemeClr val="bg2"/>
                </a:solidFill>
              </a:rPr>
              <a:t>T</a:t>
            </a:r>
            <a:r>
              <a:rPr lang="en" dirty="0">
                <a:solidFill>
                  <a:schemeClr val="bg2"/>
                </a:solidFill>
              </a:rPr>
              <a:t>rain test split: use the surprise built in method train_test_split to split given ration 8:2</a:t>
            </a:r>
          </a:p>
          <a:p>
            <a:pPr marL="228600" lvl="0" indent="-228600" algn="l" rtl="0">
              <a:lnSpc>
                <a:spcPct val="100000"/>
              </a:lnSpc>
              <a:spcBef>
                <a:spcPts val="0"/>
              </a:spcBef>
              <a:spcAft>
                <a:spcPts val="1600"/>
              </a:spcAft>
              <a:buAutoNum type="arabicPeriod"/>
            </a:pPr>
            <a:r>
              <a:rPr lang="en-US" dirty="0">
                <a:solidFill>
                  <a:schemeClr val="bg2"/>
                </a:solidFill>
              </a:rPr>
              <a:t>T</a:t>
            </a:r>
            <a:r>
              <a:rPr lang="en" dirty="0">
                <a:solidFill>
                  <a:schemeClr val="bg2"/>
                </a:solidFill>
              </a:rPr>
              <a:t>une and Cross Validation:  we build a grid search to tune four hyperparameters and use a 5 fold cross validation to do model selection and use RMSE as evaluator.</a:t>
            </a:r>
          </a:p>
          <a:p>
            <a:pPr marL="228600" lvl="0" indent="-228600" algn="l" rtl="0">
              <a:lnSpc>
                <a:spcPct val="100000"/>
              </a:lnSpc>
              <a:spcBef>
                <a:spcPts val="0"/>
              </a:spcBef>
              <a:spcAft>
                <a:spcPts val="1600"/>
              </a:spcAft>
              <a:buAutoNum type="arabicPeriod"/>
            </a:pPr>
            <a:r>
              <a:rPr lang="en" dirty="0">
                <a:solidFill>
                  <a:schemeClr val="bg2"/>
                </a:solidFill>
              </a:rPr>
              <a:t>Testing: we use the RMSE as the metric and got 0.857 and write two functions to generate recommendations.</a:t>
            </a:r>
          </a:p>
          <a:p>
            <a:pPr marL="228600" lvl="0" indent="-228600" algn="l" rtl="0">
              <a:lnSpc>
                <a:spcPct val="100000"/>
              </a:lnSpc>
              <a:spcBef>
                <a:spcPts val="0"/>
              </a:spcBef>
              <a:spcAft>
                <a:spcPts val="1600"/>
              </a:spcAft>
              <a:buAutoNum type="arabicPeriod"/>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p:txBody>
      </p:sp>
      <p:cxnSp>
        <p:nvCxnSpPr>
          <p:cNvPr id="103" name="Google Shape;103;p19"/>
          <p:cNvCxnSpPr/>
          <p:nvPr/>
        </p:nvCxnSpPr>
        <p:spPr>
          <a:xfrm>
            <a:off x="425486" y="1442939"/>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6857" y="18496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194" name="Picture 2">
            <a:extLst>
              <a:ext uri="{FF2B5EF4-FFF2-40B4-BE49-F238E27FC236}">
                <a16:creationId xmlns:a16="http://schemas.microsoft.com/office/drawing/2014/main" id="{C6F1642D-4652-4000-A37A-05C9D878E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945" y="97064"/>
            <a:ext cx="2095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9E1C6BD-343D-48B5-8CC9-E469CD3669C7}"/>
              </a:ext>
            </a:extLst>
          </p:cNvPr>
          <p:cNvPicPr>
            <a:picLocks noChangeAspect="1"/>
          </p:cNvPicPr>
          <p:nvPr/>
        </p:nvPicPr>
        <p:blipFill>
          <a:blip r:embed="rId4"/>
          <a:stretch>
            <a:fillRect/>
          </a:stretch>
        </p:blipFill>
        <p:spPr>
          <a:xfrm>
            <a:off x="3238314" y="4647675"/>
            <a:ext cx="1333686" cy="342948"/>
          </a:xfrm>
          <a:prstGeom prst="rect">
            <a:avLst/>
          </a:prstGeom>
        </p:spPr>
      </p:pic>
    </p:spTree>
    <p:extLst>
      <p:ext uri="{BB962C8B-B14F-4D97-AF65-F5344CB8AC3E}">
        <p14:creationId xmlns:p14="http://schemas.microsoft.com/office/powerpoint/2010/main" val="3733793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5400" dirty="0"/>
              <a:t>Deployment</a:t>
            </a:r>
            <a:endParaRPr sz="5400" dirty="0"/>
          </a:p>
        </p:txBody>
      </p:sp>
      <p:sp>
        <p:nvSpPr>
          <p:cNvPr id="88" name="Google Shape;88;p17"/>
          <p:cNvSpPr txBox="1">
            <a:spLocks noGrp="1"/>
          </p:cNvSpPr>
          <p:nvPr>
            <p:ph type="subTitle" idx="1"/>
          </p:nvPr>
        </p:nvSpPr>
        <p:spPr>
          <a:xfrm>
            <a:off x="316950" y="2938025"/>
            <a:ext cx="4372406" cy="47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Flask and AWS</a:t>
            </a:r>
          </a:p>
          <a:p>
            <a:pPr marL="0" lvl="0" indent="0" algn="l" rtl="0">
              <a:spcBef>
                <a:spcPts val="0"/>
              </a:spcBef>
              <a:spcAft>
                <a:spcPts val="1600"/>
              </a:spcAft>
              <a:buNone/>
            </a:pPr>
            <a:endParaRPr dirty="0"/>
          </a:p>
        </p:txBody>
      </p:sp>
      <p:sp>
        <p:nvSpPr>
          <p:cNvPr id="89" name="Google Shape;89;p17"/>
          <p:cNvSpPr txBox="1"/>
          <p:nvPr/>
        </p:nvSpPr>
        <p:spPr>
          <a:xfrm>
            <a:off x="3095171" y="1660175"/>
            <a:ext cx="5884879" cy="3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0" b="1" dirty="0">
                <a:solidFill>
                  <a:srgbClr val="9A6ABA"/>
                </a:solidFill>
                <a:latin typeface="Montserrat"/>
                <a:ea typeface="Montserrat"/>
                <a:cs typeface="Montserrat"/>
                <a:sym typeface="Montserrat"/>
              </a:rPr>
              <a:t>06.</a:t>
            </a:r>
            <a:endParaRPr sz="25000" b="1"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459539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Flask Deployment</a:t>
            </a:r>
            <a:endParaRPr dirty="0"/>
          </a:p>
        </p:txBody>
      </p:sp>
      <p:sp>
        <p:nvSpPr>
          <p:cNvPr id="102" name="Google Shape;102;p19"/>
          <p:cNvSpPr txBox="1">
            <a:spLocks noGrp="1"/>
          </p:cNvSpPr>
          <p:nvPr>
            <p:ph type="body" idx="1"/>
          </p:nvPr>
        </p:nvSpPr>
        <p:spPr>
          <a:xfrm>
            <a:off x="1225378" y="1259113"/>
            <a:ext cx="7730723" cy="246742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b="1" dirty="0">
                <a:solidFill>
                  <a:schemeClr val="tx1"/>
                </a:solidFill>
              </a:rPr>
              <a:t>Problem we met:</a:t>
            </a:r>
          </a:p>
          <a:p>
            <a:pPr marL="0" lvl="0" indent="0" algn="l" rtl="0">
              <a:lnSpc>
                <a:spcPct val="100000"/>
              </a:lnSpc>
              <a:spcBef>
                <a:spcPts val="0"/>
              </a:spcBef>
              <a:spcAft>
                <a:spcPts val="1600"/>
              </a:spcAft>
              <a:buNone/>
            </a:pPr>
            <a:r>
              <a:rPr lang="en-US" altLang="zh-CN" dirty="0">
                <a:solidFill>
                  <a:schemeClr val="bg2"/>
                </a:solidFill>
              </a:rPr>
              <a:t>Unlike other project that may return a number or string, our recommendation is a table. How to solve that?</a:t>
            </a:r>
          </a:p>
          <a:p>
            <a:pPr marL="0" indent="0">
              <a:lnSpc>
                <a:spcPct val="100000"/>
              </a:lnSpc>
              <a:spcAft>
                <a:spcPts val="1600"/>
              </a:spcAft>
              <a:buNone/>
            </a:pPr>
            <a:r>
              <a:rPr lang="en-US" altLang="zh-CN" b="1" dirty="0">
                <a:solidFill>
                  <a:schemeClr val="tx1"/>
                </a:solidFill>
              </a:rPr>
              <a:t>What we think:</a:t>
            </a:r>
          </a:p>
          <a:p>
            <a:pPr marL="228600" lvl="0" indent="-228600" algn="l" rtl="0">
              <a:lnSpc>
                <a:spcPct val="100000"/>
              </a:lnSpc>
              <a:spcBef>
                <a:spcPts val="0"/>
              </a:spcBef>
              <a:spcAft>
                <a:spcPts val="1600"/>
              </a:spcAft>
              <a:buAutoNum type="arabicPeriod"/>
            </a:pPr>
            <a:r>
              <a:rPr lang="en-US" altLang="zh-CN" dirty="0">
                <a:solidFill>
                  <a:schemeClr val="bg2"/>
                </a:solidFill>
              </a:rPr>
              <a:t>From user’s perspective, is all information needed? </a:t>
            </a:r>
          </a:p>
          <a:p>
            <a:pPr marL="457200" lvl="1" indent="0">
              <a:lnSpc>
                <a:spcPct val="100000"/>
              </a:lnSpc>
              <a:spcBef>
                <a:spcPts val="0"/>
              </a:spcBef>
              <a:spcAft>
                <a:spcPts val="1600"/>
              </a:spcAft>
              <a:buNone/>
            </a:pPr>
            <a:r>
              <a:rPr lang="en-US" altLang="zh-CN" dirty="0">
                <a:solidFill>
                  <a:schemeClr val="bg2"/>
                </a:solidFill>
              </a:rPr>
              <a:t>The answer is no, user does not care about the movie id, does not care about what genres it is, just give them the name!</a:t>
            </a:r>
          </a:p>
          <a:p>
            <a:pPr marL="457200" lvl="1" indent="0">
              <a:lnSpc>
                <a:spcPct val="100000"/>
              </a:lnSpc>
              <a:spcBef>
                <a:spcPts val="0"/>
              </a:spcBef>
              <a:spcAft>
                <a:spcPts val="1600"/>
              </a:spcAft>
              <a:buNone/>
            </a:pPr>
            <a:r>
              <a:rPr lang="en-US" altLang="zh-CN" dirty="0">
                <a:solidFill>
                  <a:schemeClr val="bg2"/>
                </a:solidFill>
              </a:rPr>
              <a:t>For example, in NETFLIX app, what we see is the post of movie and its name.</a:t>
            </a:r>
          </a:p>
          <a:p>
            <a:pPr marL="228600" lvl="0" indent="-228600" algn="l" rtl="0">
              <a:lnSpc>
                <a:spcPct val="100000"/>
              </a:lnSpc>
              <a:spcBef>
                <a:spcPts val="0"/>
              </a:spcBef>
              <a:spcAft>
                <a:spcPts val="1600"/>
              </a:spcAft>
              <a:buAutoNum type="arabicPeriod"/>
            </a:pPr>
            <a:r>
              <a:rPr lang="en-US" altLang="zh-CN" dirty="0">
                <a:solidFill>
                  <a:schemeClr val="bg2"/>
                </a:solidFill>
                <a:sym typeface="Wingdings" panose="05000000000000000000" pitchFamily="2" charset="2"/>
              </a:rPr>
              <a:t>So, what we did is to remove unnecessary data, and convert the table into a string and output the title string.</a:t>
            </a:r>
          </a:p>
          <a:p>
            <a:pPr marL="228600" lvl="0" indent="-228600" algn="l" rtl="0">
              <a:lnSpc>
                <a:spcPct val="100000"/>
              </a:lnSpc>
              <a:spcBef>
                <a:spcPts val="0"/>
              </a:spcBef>
              <a:spcAft>
                <a:spcPts val="1600"/>
              </a:spcAft>
              <a:buAutoNum type="arabicPeriod"/>
            </a:pPr>
            <a:endParaRPr lang="en-US" altLang="zh-CN" dirty="0">
              <a:solidFill>
                <a:schemeClr val="bg2"/>
              </a:solidFill>
            </a:endParaRPr>
          </a:p>
          <a:p>
            <a:pPr marL="0" lvl="0" indent="0" algn="l" rtl="0">
              <a:lnSpc>
                <a:spcPct val="100000"/>
              </a:lnSpc>
              <a:spcBef>
                <a:spcPts val="0"/>
              </a:spcBef>
              <a:spcAft>
                <a:spcPts val="1600"/>
              </a:spcAft>
              <a:buNone/>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p:txBody>
      </p:sp>
      <p:cxnSp>
        <p:nvCxnSpPr>
          <p:cNvPr id="103" name="Google Shape;103;p19"/>
          <p:cNvCxnSpPr/>
          <p:nvPr/>
        </p:nvCxnSpPr>
        <p:spPr>
          <a:xfrm>
            <a:off x="425486" y="1442939"/>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6857" y="18496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43959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6" name="Google Shape;116;p21"/>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this topic?</a:t>
            </a:r>
            <a:endParaRPr dirty="0"/>
          </a:p>
        </p:txBody>
      </p:sp>
      <p:sp>
        <p:nvSpPr>
          <p:cNvPr id="117" name="Google Shape;117;p21"/>
          <p:cNvSpPr txBox="1"/>
          <p:nvPr/>
        </p:nvSpPr>
        <p:spPr>
          <a:xfrm>
            <a:off x="733650" y="3185100"/>
            <a:ext cx="22974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altLang="zh-CN" sz="1200" dirty="0">
                <a:solidFill>
                  <a:srgbClr val="57068C"/>
                </a:solidFill>
                <a:latin typeface="Montserrat ExtraBold"/>
                <a:ea typeface="Montserrat ExtraBold"/>
                <a:cs typeface="Montserrat ExtraBold"/>
                <a:sym typeface="Montserrat ExtraBold"/>
              </a:rPr>
              <a:t>Movie Recommendation System</a:t>
            </a:r>
            <a:endParaRPr sz="1200" dirty="0">
              <a:solidFill>
                <a:srgbClr val="333333"/>
              </a:solidFill>
              <a:latin typeface="Montserrat"/>
              <a:sym typeface="Montserrat"/>
            </a:endParaRPr>
          </a:p>
        </p:txBody>
      </p:sp>
      <p:sp>
        <p:nvSpPr>
          <p:cNvPr id="118" name="Google Shape;118;p21"/>
          <p:cNvSpPr txBox="1"/>
          <p:nvPr/>
        </p:nvSpPr>
        <p:spPr>
          <a:xfrm>
            <a:off x="3375450" y="3180420"/>
            <a:ext cx="22974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200" dirty="0">
                <a:solidFill>
                  <a:srgbClr val="57068C"/>
                </a:solidFill>
                <a:latin typeface="Montserrat ExtraBold"/>
                <a:ea typeface="Montserrat ExtraBold"/>
                <a:cs typeface="Montserrat ExtraBold"/>
                <a:sym typeface="Montserrat ExtraBold"/>
              </a:rPr>
              <a:t>Bank Customer Churn Prediction</a:t>
            </a:r>
          </a:p>
        </p:txBody>
      </p:sp>
      <p:sp>
        <p:nvSpPr>
          <p:cNvPr id="119" name="Google Shape;119;p21"/>
          <p:cNvSpPr txBox="1"/>
          <p:nvPr/>
        </p:nvSpPr>
        <p:spPr>
          <a:xfrm>
            <a:off x="6017250" y="3185100"/>
            <a:ext cx="22974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200" dirty="0">
                <a:solidFill>
                  <a:srgbClr val="57068C"/>
                </a:solidFill>
                <a:latin typeface="Montserrat ExtraBold"/>
                <a:ea typeface="Montserrat ExtraBold"/>
                <a:cs typeface="Montserrat ExtraBold"/>
                <a:sym typeface="Montserrat ExtraBold"/>
              </a:rPr>
              <a:t>Shopping Comment Clustering</a:t>
            </a:r>
          </a:p>
        </p:txBody>
      </p:sp>
      <p:pic>
        <p:nvPicPr>
          <p:cNvPr id="4" name="图片 3">
            <a:extLst>
              <a:ext uri="{FF2B5EF4-FFF2-40B4-BE49-F238E27FC236}">
                <a16:creationId xmlns:a16="http://schemas.microsoft.com/office/drawing/2014/main" id="{9F0E78DB-77C5-40F0-900B-B4FE12FB05C6}"/>
              </a:ext>
            </a:extLst>
          </p:cNvPr>
          <p:cNvPicPr>
            <a:picLocks noChangeAspect="1"/>
          </p:cNvPicPr>
          <p:nvPr/>
        </p:nvPicPr>
        <p:blipFill>
          <a:blip r:embed="rId3"/>
          <a:stretch>
            <a:fillRect/>
          </a:stretch>
        </p:blipFill>
        <p:spPr>
          <a:xfrm>
            <a:off x="5950765" y="1361197"/>
            <a:ext cx="2213521" cy="1701508"/>
          </a:xfrm>
          <a:prstGeom prst="rect">
            <a:avLst/>
          </a:prstGeom>
        </p:spPr>
      </p:pic>
      <p:pic>
        <p:nvPicPr>
          <p:cNvPr id="13314" name="Picture 2" descr="What Matters for Bank Customer Churn ? | by Ziyang Zhang | Medium">
            <a:extLst>
              <a:ext uri="{FF2B5EF4-FFF2-40B4-BE49-F238E27FC236}">
                <a16:creationId xmlns:a16="http://schemas.microsoft.com/office/drawing/2014/main" id="{44489CFF-4433-4B90-A2CF-7F5AC51DD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675" y="1537442"/>
            <a:ext cx="2505010" cy="126835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Developing a Recommender System for Movie Recommendation in Python - VSH  Solutions">
            <a:extLst>
              <a:ext uri="{FF2B5EF4-FFF2-40B4-BE49-F238E27FC236}">
                <a16:creationId xmlns:a16="http://schemas.microsoft.com/office/drawing/2014/main" id="{301A16AC-15F1-411B-B8CC-DEDFE54A89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14" y="1537442"/>
            <a:ext cx="2498179" cy="139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134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AWS Deployment</a:t>
            </a:r>
            <a:endParaRPr dirty="0"/>
          </a:p>
        </p:txBody>
      </p:sp>
      <p:sp>
        <p:nvSpPr>
          <p:cNvPr id="102" name="Google Shape;102;p19"/>
          <p:cNvSpPr txBox="1">
            <a:spLocks noGrp="1"/>
          </p:cNvSpPr>
          <p:nvPr>
            <p:ph type="body" idx="1"/>
          </p:nvPr>
        </p:nvSpPr>
        <p:spPr>
          <a:xfrm>
            <a:off x="1225378" y="1259113"/>
            <a:ext cx="7730723" cy="246742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b="1" dirty="0">
                <a:solidFill>
                  <a:schemeClr val="tx1"/>
                </a:solidFill>
              </a:rPr>
              <a:t>What we have done:</a:t>
            </a:r>
          </a:p>
          <a:p>
            <a:pPr marL="228600" lvl="0" indent="-228600" algn="l" rtl="0">
              <a:lnSpc>
                <a:spcPct val="100000"/>
              </a:lnSpc>
              <a:spcBef>
                <a:spcPts val="0"/>
              </a:spcBef>
              <a:spcAft>
                <a:spcPts val="1600"/>
              </a:spcAft>
              <a:buAutoNum type="arabicPeriod"/>
            </a:pPr>
            <a:r>
              <a:rPr lang="en-US" altLang="zh-CN" dirty="0">
                <a:solidFill>
                  <a:schemeClr val="bg2"/>
                </a:solidFill>
              </a:rPr>
              <a:t>We created the EC2 instance</a:t>
            </a:r>
          </a:p>
          <a:p>
            <a:pPr marL="228600" lvl="0" indent="-228600" algn="l" rtl="0">
              <a:lnSpc>
                <a:spcPct val="100000"/>
              </a:lnSpc>
              <a:spcBef>
                <a:spcPts val="0"/>
              </a:spcBef>
              <a:spcAft>
                <a:spcPts val="1600"/>
              </a:spcAft>
              <a:buAutoNum type="arabicPeriod"/>
            </a:pPr>
            <a:r>
              <a:rPr lang="en-US" altLang="zh-CN" dirty="0">
                <a:solidFill>
                  <a:schemeClr val="bg2"/>
                </a:solidFill>
              </a:rPr>
              <a:t>Generate the pair key</a:t>
            </a:r>
          </a:p>
          <a:p>
            <a:pPr marL="228600" lvl="0" indent="-228600" algn="l" rtl="0">
              <a:lnSpc>
                <a:spcPct val="100000"/>
              </a:lnSpc>
              <a:spcBef>
                <a:spcPts val="0"/>
              </a:spcBef>
              <a:spcAft>
                <a:spcPts val="1600"/>
              </a:spcAft>
              <a:buAutoNum type="arabicPeriod"/>
            </a:pPr>
            <a:r>
              <a:rPr lang="en-US" altLang="zh-CN" dirty="0">
                <a:solidFill>
                  <a:schemeClr val="bg2"/>
                </a:solidFill>
              </a:rPr>
              <a:t>Successfully connect via WinSCP</a:t>
            </a:r>
          </a:p>
          <a:p>
            <a:pPr marL="228600" lvl="0" indent="-228600" algn="l" rtl="0">
              <a:lnSpc>
                <a:spcPct val="100000"/>
              </a:lnSpc>
              <a:spcBef>
                <a:spcPts val="0"/>
              </a:spcBef>
              <a:spcAft>
                <a:spcPts val="1600"/>
              </a:spcAft>
              <a:buAutoNum type="arabicPeriod"/>
            </a:pPr>
            <a:r>
              <a:rPr lang="en-US" altLang="zh-CN" dirty="0">
                <a:solidFill>
                  <a:schemeClr val="bg2"/>
                </a:solidFill>
              </a:rPr>
              <a:t>Transported needed file to virtual machine</a:t>
            </a:r>
          </a:p>
          <a:p>
            <a:pPr marL="228600" lvl="0" indent="-228600" algn="l" rtl="0">
              <a:lnSpc>
                <a:spcPct val="100000"/>
              </a:lnSpc>
              <a:spcBef>
                <a:spcPts val="0"/>
              </a:spcBef>
              <a:spcAft>
                <a:spcPts val="1600"/>
              </a:spcAft>
              <a:buAutoNum type="arabicPeriod"/>
            </a:pPr>
            <a:r>
              <a:rPr lang="en-US" altLang="zh-CN" dirty="0">
                <a:solidFill>
                  <a:schemeClr val="bg2"/>
                </a:solidFill>
              </a:rPr>
              <a:t>Launched the shell terminal </a:t>
            </a:r>
          </a:p>
          <a:p>
            <a:pPr marL="228600" lvl="0" indent="-228600" algn="l" rtl="0">
              <a:lnSpc>
                <a:spcPct val="100000"/>
              </a:lnSpc>
              <a:spcBef>
                <a:spcPts val="0"/>
              </a:spcBef>
              <a:spcAft>
                <a:spcPts val="1600"/>
              </a:spcAft>
              <a:buAutoNum type="arabicPeriod"/>
            </a:pPr>
            <a:r>
              <a:rPr lang="en-US" altLang="zh-CN" dirty="0">
                <a:solidFill>
                  <a:schemeClr val="bg2"/>
                </a:solidFill>
              </a:rPr>
              <a:t>But we got refused when access by DNS</a:t>
            </a:r>
          </a:p>
          <a:p>
            <a:pPr marL="0" lvl="0" indent="0" algn="l" rtl="0">
              <a:lnSpc>
                <a:spcPct val="100000"/>
              </a:lnSpc>
              <a:spcBef>
                <a:spcPts val="0"/>
              </a:spcBef>
              <a:spcAft>
                <a:spcPts val="1600"/>
              </a:spcAft>
              <a:buNone/>
            </a:pPr>
            <a:r>
              <a:rPr lang="en-US" altLang="zh-CN" b="1" dirty="0">
                <a:solidFill>
                  <a:schemeClr val="tx1"/>
                </a:solidFill>
              </a:rPr>
              <a:t>WE HAVE NO IDEA BASED ON OUR POOR NETWORK KNOWLEDGE!</a:t>
            </a:r>
          </a:p>
          <a:p>
            <a:pPr marL="0" lvl="0" indent="0" algn="l" rtl="0">
              <a:lnSpc>
                <a:spcPct val="100000"/>
              </a:lnSpc>
              <a:spcBef>
                <a:spcPts val="0"/>
              </a:spcBef>
              <a:spcAft>
                <a:spcPts val="1600"/>
              </a:spcAft>
              <a:buNone/>
            </a:pPr>
            <a:r>
              <a:rPr lang="en-US" altLang="zh-CN" b="1" dirty="0">
                <a:solidFill>
                  <a:schemeClr val="tx1"/>
                </a:solidFill>
              </a:rPr>
              <a:t>WE WILL MAKE THIS OUR FUTURE WORK!</a:t>
            </a:r>
          </a:p>
          <a:p>
            <a:pPr marL="0" lvl="0" indent="0" algn="l" rtl="0">
              <a:lnSpc>
                <a:spcPct val="100000"/>
              </a:lnSpc>
              <a:spcBef>
                <a:spcPts val="0"/>
              </a:spcBef>
              <a:spcAft>
                <a:spcPts val="1600"/>
              </a:spcAft>
              <a:buNone/>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a:p>
            <a:pPr marL="228600" lvl="0" indent="-228600" algn="l" rtl="0">
              <a:lnSpc>
                <a:spcPct val="100000"/>
              </a:lnSpc>
              <a:spcBef>
                <a:spcPts val="0"/>
              </a:spcBef>
              <a:spcAft>
                <a:spcPts val="1600"/>
              </a:spcAft>
              <a:buAutoNum type="arabicPeriod"/>
            </a:pPr>
            <a:endParaRPr lang="en" dirty="0">
              <a:solidFill>
                <a:schemeClr val="bg2"/>
              </a:solidFill>
            </a:endParaRPr>
          </a:p>
        </p:txBody>
      </p:sp>
      <p:cxnSp>
        <p:nvCxnSpPr>
          <p:cNvPr id="103" name="Google Shape;103;p19"/>
          <p:cNvCxnSpPr/>
          <p:nvPr/>
        </p:nvCxnSpPr>
        <p:spPr>
          <a:xfrm>
            <a:off x="425486" y="1442939"/>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26857" y="18496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descr="图形用户界面, 文本, 应用程序&#10;&#10;描述已自动生成">
            <a:extLst>
              <a:ext uri="{FF2B5EF4-FFF2-40B4-BE49-F238E27FC236}">
                <a16:creationId xmlns:a16="http://schemas.microsoft.com/office/drawing/2014/main" id="{CF826825-12C1-4789-9D8A-9A2DC04EA591}"/>
              </a:ext>
            </a:extLst>
          </p:cNvPr>
          <p:cNvPicPr>
            <a:picLocks noChangeAspect="1"/>
          </p:cNvPicPr>
          <p:nvPr/>
        </p:nvPicPr>
        <p:blipFill>
          <a:blip r:embed="rId3"/>
          <a:stretch>
            <a:fillRect/>
          </a:stretch>
        </p:blipFill>
        <p:spPr>
          <a:xfrm>
            <a:off x="5014823" y="1259113"/>
            <a:ext cx="3597026" cy="2184181"/>
          </a:xfrm>
          <a:prstGeom prst="rect">
            <a:avLst/>
          </a:prstGeom>
        </p:spPr>
      </p:pic>
    </p:spTree>
    <p:extLst>
      <p:ext uri="{BB962C8B-B14F-4D97-AF65-F5344CB8AC3E}">
        <p14:creationId xmlns:p14="http://schemas.microsoft.com/office/powerpoint/2010/main" val="2792229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44298" y="94988"/>
            <a:ext cx="8520600" cy="19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500" dirty="0"/>
              <a:t>Show </a:t>
            </a:r>
            <a:br>
              <a:rPr lang="en" sz="12500" dirty="0"/>
            </a:br>
            <a:r>
              <a:rPr lang="en" sz="12500" dirty="0"/>
              <a:t>the Work</a:t>
            </a:r>
            <a:endParaRPr sz="12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Thanks </a:t>
            </a:r>
            <a:br>
              <a:rPr lang="en-US" dirty="0"/>
            </a:br>
            <a:r>
              <a:rPr lang="en-US" dirty="0"/>
              <a:t>For </a:t>
            </a:r>
            <a:br>
              <a:rPr lang="en-US" dirty="0"/>
            </a:br>
            <a:r>
              <a:rPr lang="en-US" dirty="0"/>
              <a:t>Listening!!</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6" name="Google Shape;116;p21"/>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Cases</a:t>
            </a:r>
            <a:endParaRPr dirty="0"/>
          </a:p>
        </p:txBody>
      </p:sp>
      <p:sp>
        <p:nvSpPr>
          <p:cNvPr id="117" name="Google Shape;117;p21"/>
          <p:cNvSpPr txBox="1"/>
          <p:nvPr/>
        </p:nvSpPr>
        <p:spPr>
          <a:xfrm>
            <a:off x="733650" y="3185100"/>
            <a:ext cx="22974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altLang="zh-CN" sz="1200" dirty="0">
                <a:solidFill>
                  <a:srgbClr val="57068C"/>
                </a:solidFill>
                <a:latin typeface="Montserrat ExtraBold"/>
                <a:ea typeface="Montserrat ExtraBold"/>
                <a:cs typeface="Montserrat ExtraBold"/>
                <a:sym typeface="Montserrat ExtraBold"/>
              </a:rPr>
              <a:t>E-Commerce</a:t>
            </a:r>
          </a:p>
          <a:p>
            <a:pPr marL="0" lvl="0" indent="0" algn="ctr" rtl="0">
              <a:lnSpc>
                <a:spcPct val="125000"/>
              </a:lnSpc>
              <a:spcBef>
                <a:spcPts val="0"/>
              </a:spcBef>
              <a:spcAft>
                <a:spcPts val="0"/>
              </a:spcAft>
              <a:buNone/>
            </a:pPr>
            <a:r>
              <a:rPr lang="en-US" sz="1200" dirty="0">
                <a:solidFill>
                  <a:srgbClr val="333333"/>
                </a:solidFill>
                <a:latin typeface="Montserrat"/>
                <a:sym typeface="Montserrat"/>
              </a:rPr>
              <a:t>Recommend similar items based on your shopping history</a:t>
            </a:r>
            <a:endParaRPr sz="1200" dirty="0">
              <a:solidFill>
                <a:srgbClr val="333333"/>
              </a:solidFill>
              <a:latin typeface="Montserrat"/>
              <a:sym typeface="Montserrat"/>
            </a:endParaRPr>
          </a:p>
        </p:txBody>
      </p:sp>
      <p:sp>
        <p:nvSpPr>
          <p:cNvPr id="118" name="Google Shape;118;p21"/>
          <p:cNvSpPr txBox="1"/>
          <p:nvPr/>
        </p:nvSpPr>
        <p:spPr>
          <a:xfrm>
            <a:off x="3375450" y="3185100"/>
            <a:ext cx="22974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200" dirty="0">
                <a:solidFill>
                  <a:srgbClr val="57068C"/>
                </a:solidFill>
                <a:latin typeface="Montserrat ExtraBold"/>
                <a:ea typeface="Montserrat ExtraBold"/>
                <a:cs typeface="Montserrat ExtraBold"/>
                <a:sym typeface="Montserrat ExtraBold"/>
              </a:rPr>
              <a:t>Video</a:t>
            </a:r>
          </a:p>
          <a:p>
            <a:pPr marL="0" lvl="0" indent="0" algn="ctr" rtl="0">
              <a:lnSpc>
                <a:spcPct val="125000"/>
              </a:lnSpc>
              <a:spcBef>
                <a:spcPts val="0"/>
              </a:spcBef>
              <a:spcAft>
                <a:spcPts val="0"/>
              </a:spcAft>
              <a:buNone/>
            </a:pPr>
            <a:r>
              <a:rPr lang="en-US" sz="1000" dirty="0">
                <a:solidFill>
                  <a:srgbClr val="333333"/>
                </a:solidFill>
                <a:latin typeface="Montserrat"/>
                <a:ea typeface="Montserrat"/>
                <a:cs typeface="Montserrat"/>
                <a:sym typeface="Montserrat"/>
              </a:rPr>
              <a:t>Recommend tv show / movies based on watching history</a:t>
            </a:r>
            <a:endParaRPr sz="1000" dirty="0">
              <a:solidFill>
                <a:srgbClr val="333333"/>
              </a:solidFill>
              <a:latin typeface="Montserrat"/>
              <a:ea typeface="Montserrat"/>
              <a:cs typeface="Montserrat"/>
              <a:sym typeface="Montserrat"/>
            </a:endParaRPr>
          </a:p>
        </p:txBody>
      </p:sp>
      <p:sp>
        <p:nvSpPr>
          <p:cNvPr id="119" name="Google Shape;119;p21"/>
          <p:cNvSpPr txBox="1"/>
          <p:nvPr/>
        </p:nvSpPr>
        <p:spPr>
          <a:xfrm>
            <a:off x="6017250" y="3185100"/>
            <a:ext cx="22974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200" dirty="0">
                <a:solidFill>
                  <a:srgbClr val="57068C"/>
                </a:solidFill>
                <a:latin typeface="Montserrat ExtraBold"/>
                <a:ea typeface="Montserrat ExtraBold"/>
                <a:cs typeface="Montserrat ExtraBold"/>
                <a:sym typeface="Montserrat ExtraBold"/>
              </a:rPr>
              <a:t>Advertisement</a:t>
            </a:r>
          </a:p>
          <a:p>
            <a:pPr marL="0" lvl="0" indent="0" algn="ctr" rtl="0">
              <a:lnSpc>
                <a:spcPct val="125000"/>
              </a:lnSpc>
              <a:spcBef>
                <a:spcPts val="0"/>
              </a:spcBef>
              <a:spcAft>
                <a:spcPts val="0"/>
              </a:spcAft>
              <a:buNone/>
            </a:pPr>
            <a:r>
              <a:rPr lang="en-US" sz="1000" dirty="0">
                <a:solidFill>
                  <a:srgbClr val="333333"/>
                </a:solidFill>
                <a:latin typeface="Montserrat"/>
              </a:rPr>
              <a:t>Personalized Ads</a:t>
            </a:r>
          </a:p>
        </p:txBody>
      </p:sp>
      <p:pic>
        <p:nvPicPr>
          <p:cNvPr id="3" name="图片 2">
            <a:extLst>
              <a:ext uri="{FF2B5EF4-FFF2-40B4-BE49-F238E27FC236}">
                <a16:creationId xmlns:a16="http://schemas.microsoft.com/office/drawing/2014/main" id="{6AE295DA-69F3-4DFF-8C85-D2D6E788C858}"/>
              </a:ext>
            </a:extLst>
          </p:cNvPr>
          <p:cNvPicPr>
            <a:picLocks noChangeAspect="1"/>
          </p:cNvPicPr>
          <p:nvPr/>
        </p:nvPicPr>
        <p:blipFill rotWithShape="1">
          <a:blip r:embed="rId3"/>
          <a:srcRect r="29424"/>
          <a:stretch/>
        </p:blipFill>
        <p:spPr>
          <a:xfrm>
            <a:off x="795097" y="1625407"/>
            <a:ext cx="2174505" cy="1258706"/>
          </a:xfrm>
          <a:prstGeom prst="rect">
            <a:avLst/>
          </a:prstGeom>
        </p:spPr>
      </p:pic>
      <p:pic>
        <p:nvPicPr>
          <p:cNvPr id="5" name="图片 4" descr="图形用户界面, 应用程序&#10;&#10;描述已自动生成">
            <a:extLst>
              <a:ext uri="{FF2B5EF4-FFF2-40B4-BE49-F238E27FC236}">
                <a16:creationId xmlns:a16="http://schemas.microsoft.com/office/drawing/2014/main" id="{40A60C55-1769-4C11-93ED-F1B304A3050C}"/>
              </a:ext>
            </a:extLst>
          </p:cNvPr>
          <p:cNvPicPr>
            <a:picLocks noChangeAspect="1"/>
          </p:cNvPicPr>
          <p:nvPr/>
        </p:nvPicPr>
        <p:blipFill rotWithShape="1">
          <a:blip r:embed="rId4"/>
          <a:srcRect t="9450" r="54921" b="55369"/>
          <a:stretch/>
        </p:blipFill>
        <p:spPr>
          <a:xfrm>
            <a:off x="3455999" y="1625407"/>
            <a:ext cx="2232002" cy="1217082"/>
          </a:xfrm>
          <a:prstGeom prst="rect">
            <a:avLst/>
          </a:prstGeom>
        </p:spPr>
      </p:pic>
      <p:pic>
        <p:nvPicPr>
          <p:cNvPr id="7" name="图片 6">
            <a:extLst>
              <a:ext uri="{FF2B5EF4-FFF2-40B4-BE49-F238E27FC236}">
                <a16:creationId xmlns:a16="http://schemas.microsoft.com/office/drawing/2014/main" id="{924C0392-FCF8-4D97-B2FB-E61222CE5442}"/>
              </a:ext>
            </a:extLst>
          </p:cNvPr>
          <p:cNvPicPr>
            <a:picLocks noChangeAspect="1"/>
          </p:cNvPicPr>
          <p:nvPr/>
        </p:nvPicPr>
        <p:blipFill>
          <a:blip r:embed="rId5"/>
          <a:stretch>
            <a:fillRect/>
          </a:stretch>
        </p:blipFill>
        <p:spPr>
          <a:xfrm>
            <a:off x="5930609" y="1557540"/>
            <a:ext cx="2951704" cy="13867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Recommendation System</a:t>
            </a:r>
            <a:br>
              <a:rPr lang="en-US" dirty="0"/>
            </a:br>
            <a:r>
              <a:rPr lang="en-US" dirty="0"/>
              <a:t>is an idea</a:t>
            </a:r>
            <a:endParaRPr dirty="0"/>
          </a:p>
        </p:txBody>
      </p:sp>
      <p:sp>
        <p:nvSpPr>
          <p:cNvPr id="102" name="Google Shape;102;p19"/>
          <p:cNvSpPr txBox="1">
            <a:spLocks noGrp="1"/>
          </p:cNvSpPr>
          <p:nvPr>
            <p:ph type="body" idx="1"/>
          </p:nvPr>
        </p:nvSpPr>
        <p:spPr>
          <a:xfrm>
            <a:off x="1376250" y="1828800"/>
            <a:ext cx="3330300" cy="244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Recommendation system is an </a:t>
            </a:r>
            <a:r>
              <a:rPr lang="en" dirty="0">
                <a:solidFill>
                  <a:schemeClr val="tx1"/>
                </a:solidFill>
              </a:rPr>
              <a:t>idea</a:t>
            </a:r>
            <a:r>
              <a:rPr lang="en" dirty="0"/>
              <a:t>, it is not constratined by programming language.</a:t>
            </a:r>
          </a:p>
          <a:p>
            <a:pPr marL="0" lvl="0" indent="0" algn="l" rtl="0">
              <a:spcBef>
                <a:spcPts val="0"/>
              </a:spcBef>
              <a:spcAft>
                <a:spcPts val="1600"/>
              </a:spcAft>
              <a:buNone/>
            </a:pPr>
            <a:r>
              <a:rPr lang="en" dirty="0"/>
              <a:t>Understanding the framework and pipline of building a recommendation system helps us to be prepared for more </a:t>
            </a:r>
            <a:r>
              <a:rPr lang="en" dirty="0">
                <a:solidFill>
                  <a:schemeClr val="tx1"/>
                </a:solidFill>
              </a:rPr>
              <a:t>opportunities</a:t>
            </a:r>
            <a:r>
              <a:rPr lang="en" dirty="0"/>
              <a:t>.</a:t>
            </a:r>
          </a:p>
        </p:txBody>
      </p:sp>
      <p:cxnSp>
        <p:nvCxnSpPr>
          <p:cNvPr id="103" name="Google Shape;103;p19"/>
          <p:cNvCxnSpPr/>
          <p:nvPr/>
        </p:nvCxnSpPr>
        <p:spPr>
          <a:xfrm>
            <a:off x="418229" y="2012625"/>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C++ - Wikipedia">
            <a:extLst>
              <a:ext uri="{FF2B5EF4-FFF2-40B4-BE49-F238E27FC236}">
                <a16:creationId xmlns:a16="http://schemas.microsoft.com/office/drawing/2014/main" id="{F07A4459-41AF-4D27-B3FE-1E91CD6AA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458" y="1443088"/>
            <a:ext cx="1033713" cy="11604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ava (programming language) - Wikipedia">
            <a:extLst>
              <a:ext uri="{FF2B5EF4-FFF2-40B4-BE49-F238E27FC236}">
                <a16:creationId xmlns:a16="http://schemas.microsoft.com/office/drawing/2014/main" id="{44408022-37D7-41A8-A748-101223BAA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246" y="2419350"/>
            <a:ext cx="763823" cy="13988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programming language) - Wikipedia">
            <a:extLst>
              <a:ext uri="{FF2B5EF4-FFF2-40B4-BE49-F238E27FC236}">
                <a16:creationId xmlns:a16="http://schemas.microsoft.com/office/drawing/2014/main" id="{24729537-4CA5-4902-A944-564575FB22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2210" y="3497431"/>
            <a:ext cx="1160490" cy="11604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Movie</a:t>
            </a:r>
            <a:endParaRPr dirty="0"/>
          </a:p>
        </p:txBody>
      </p:sp>
      <p:sp>
        <p:nvSpPr>
          <p:cNvPr id="102" name="Google Shape;102;p19"/>
          <p:cNvSpPr txBox="1">
            <a:spLocks noGrp="1"/>
          </p:cNvSpPr>
          <p:nvPr>
            <p:ph type="body" idx="1"/>
          </p:nvPr>
        </p:nvSpPr>
        <p:spPr>
          <a:xfrm>
            <a:off x="1376249" y="1348200"/>
            <a:ext cx="6846093" cy="244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Movie recommendation system is relatively </a:t>
            </a:r>
            <a:r>
              <a:rPr lang="en" dirty="0">
                <a:solidFill>
                  <a:schemeClr val="tx1"/>
                </a:solidFill>
              </a:rPr>
              <a:t>easy</a:t>
            </a:r>
            <a:r>
              <a:rPr lang="en" dirty="0"/>
              <a:t>, because what we care about is user and their ratings to movies which makes the features matrix easier to handle.</a:t>
            </a:r>
          </a:p>
        </p:txBody>
      </p:sp>
      <p:cxnSp>
        <p:nvCxnSpPr>
          <p:cNvPr id="103" name="Google Shape;103;p19"/>
          <p:cNvCxnSpPr/>
          <p:nvPr/>
        </p:nvCxnSpPr>
        <p:spPr>
          <a:xfrm>
            <a:off x="385571" y="1559054"/>
            <a:ext cx="621600" cy="0"/>
          </a:xfrm>
          <a:prstGeom prst="straightConnector1">
            <a:avLst/>
          </a:prstGeom>
          <a:noFill/>
          <a:ln w="76200" cap="flat" cmpd="sng">
            <a:solidFill>
              <a:srgbClr val="9A6ABA"/>
            </a:solidFill>
            <a:prstDash val="solid"/>
            <a:round/>
            <a:headEnd type="none" w="med" len="med"/>
            <a:tailEnd type="none" w="med" len="med"/>
          </a:ln>
        </p:spPr>
      </p:cxnSp>
      <p:pic>
        <p:nvPicPr>
          <p:cNvPr id="3" name="图片 2">
            <a:extLst>
              <a:ext uri="{FF2B5EF4-FFF2-40B4-BE49-F238E27FC236}">
                <a16:creationId xmlns:a16="http://schemas.microsoft.com/office/drawing/2014/main" id="{5FF1723F-781B-4B7B-BFA1-1CB430010A60}"/>
              </a:ext>
            </a:extLst>
          </p:cNvPr>
          <p:cNvPicPr>
            <a:picLocks noChangeAspect="1"/>
          </p:cNvPicPr>
          <p:nvPr/>
        </p:nvPicPr>
        <p:blipFill>
          <a:blip r:embed="rId3"/>
          <a:stretch>
            <a:fillRect/>
          </a:stretch>
        </p:blipFill>
        <p:spPr>
          <a:xfrm>
            <a:off x="1520711" y="2301665"/>
            <a:ext cx="6557167" cy="2588964"/>
          </a:xfrm>
          <a:prstGeom prst="rect">
            <a:avLst/>
          </a:prstGeom>
        </p:spPr>
      </p:pic>
    </p:spTree>
    <p:extLst>
      <p:ext uri="{BB962C8B-B14F-4D97-AF65-F5344CB8AC3E}">
        <p14:creationId xmlns:p14="http://schemas.microsoft.com/office/powerpoint/2010/main" val="3300635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Common</a:t>
            </a:r>
            <a:br>
              <a:rPr lang="en" sz="5400" dirty="0"/>
            </a:br>
            <a:r>
              <a:rPr lang="en" sz="5400" dirty="0"/>
              <a:t>Methodology</a:t>
            </a:r>
            <a:endParaRPr sz="5400" dirty="0"/>
          </a:p>
        </p:txBody>
      </p:sp>
      <p:sp>
        <p:nvSpPr>
          <p:cNvPr id="88" name="Google Shape;88;p17"/>
          <p:cNvSpPr txBox="1">
            <a:spLocks noGrp="1"/>
          </p:cNvSpPr>
          <p:nvPr>
            <p:ph type="subTitle" idx="1"/>
          </p:nvPr>
        </p:nvSpPr>
        <p:spPr>
          <a:xfrm>
            <a:off x="316950" y="2938025"/>
            <a:ext cx="4372406" cy="47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Different Approaches</a:t>
            </a:r>
          </a:p>
          <a:p>
            <a:pPr marL="0" lvl="0" indent="0" algn="l" rtl="0">
              <a:spcBef>
                <a:spcPts val="0"/>
              </a:spcBef>
              <a:spcAft>
                <a:spcPts val="1600"/>
              </a:spcAft>
              <a:buNone/>
            </a:pPr>
            <a:endParaRPr dirty="0"/>
          </a:p>
        </p:txBody>
      </p:sp>
      <p:sp>
        <p:nvSpPr>
          <p:cNvPr id="89" name="Google Shape;89;p17"/>
          <p:cNvSpPr txBox="1"/>
          <p:nvPr/>
        </p:nvSpPr>
        <p:spPr>
          <a:xfrm>
            <a:off x="3095171" y="1660175"/>
            <a:ext cx="5884879" cy="3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0" b="1" dirty="0">
                <a:solidFill>
                  <a:srgbClr val="9A6ABA"/>
                </a:solidFill>
                <a:latin typeface="Montserrat"/>
                <a:ea typeface="Montserrat"/>
                <a:cs typeface="Montserrat"/>
                <a:sym typeface="Montserrat"/>
              </a:rPr>
              <a:t>02.</a:t>
            </a:r>
            <a:endParaRPr sz="25000" b="1" dirty="0">
              <a:solidFill>
                <a:srgbClr val="9A6ABA"/>
              </a:solidFill>
              <a:latin typeface="Montserrat"/>
              <a:ea typeface="Montserrat"/>
              <a:cs typeface="Montserrat"/>
              <a:sym typeface="Montserrat"/>
            </a:endParaRPr>
          </a:p>
        </p:txBody>
      </p:sp>
    </p:spTree>
    <p:extLst>
      <p:ext uri="{BB962C8B-B14F-4D97-AF65-F5344CB8AC3E}">
        <p14:creationId xmlns:p14="http://schemas.microsoft.com/office/powerpoint/2010/main" val="200923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699" y="426408"/>
            <a:ext cx="7565929"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we want to solve</a:t>
            </a:r>
            <a:endParaRPr dirty="0"/>
          </a:p>
        </p:txBody>
      </p:sp>
      <p:sp>
        <p:nvSpPr>
          <p:cNvPr id="126" name="Google Shape;126;p22"/>
          <p:cNvSpPr txBox="1">
            <a:spLocks noGrp="1"/>
          </p:cNvSpPr>
          <p:nvPr>
            <p:ph type="body" idx="1"/>
          </p:nvPr>
        </p:nvSpPr>
        <p:spPr>
          <a:xfrm>
            <a:off x="311699" y="1287671"/>
            <a:ext cx="3350400" cy="24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tx1"/>
                </a:solidFill>
              </a:rPr>
              <a:t>In one Sentence:</a:t>
            </a:r>
          </a:p>
          <a:p>
            <a:pPr marL="0" lvl="0" indent="0" algn="l" rtl="0">
              <a:spcBef>
                <a:spcPts val="0"/>
              </a:spcBef>
              <a:spcAft>
                <a:spcPts val="1600"/>
              </a:spcAft>
              <a:buNone/>
            </a:pPr>
            <a:r>
              <a:rPr lang="en" dirty="0"/>
              <a:t>Find the missing value for the ratings matrix</a:t>
            </a:r>
          </a:p>
          <a:p>
            <a:pPr marL="0" lvl="0" indent="0" algn="l" rtl="0">
              <a:spcBef>
                <a:spcPts val="0"/>
              </a:spcBef>
              <a:spcAft>
                <a:spcPts val="1600"/>
              </a:spcAft>
              <a:buNone/>
            </a:pPr>
            <a:r>
              <a:rPr lang="en" b="1" dirty="0">
                <a:solidFill>
                  <a:schemeClr val="tx1"/>
                </a:solidFill>
              </a:rPr>
              <a:t>In detail:</a:t>
            </a:r>
          </a:p>
          <a:p>
            <a:pPr marL="0" lvl="0" indent="0" algn="l" rtl="0">
              <a:spcBef>
                <a:spcPts val="0"/>
              </a:spcBef>
              <a:spcAft>
                <a:spcPts val="1600"/>
              </a:spcAft>
              <a:buNone/>
            </a:pPr>
            <a:r>
              <a:rPr lang="en-US" dirty="0">
                <a:solidFill>
                  <a:schemeClr val="bg2"/>
                </a:solidFill>
              </a:rPr>
              <a:t>We know the history rating of an user to movies, and we want to compute reasonable rating predictions for this user to other movies that he/she never rated before.</a:t>
            </a:r>
            <a:endParaRPr lang="en" dirty="0">
              <a:solidFill>
                <a:schemeClr val="bg2"/>
              </a:solidFill>
            </a:endParaRPr>
          </a:p>
        </p:txBody>
      </p:sp>
      <p:pic>
        <p:nvPicPr>
          <p:cNvPr id="3" name="图片 2">
            <a:extLst>
              <a:ext uri="{FF2B5EF4-FFF2-40B4-BE49-F238E27FC236}">
                <a16:creationId xmlns:a16="http://schemas.microsoft.com/office/drawing/2014/main" id="{F63C2262-1074-4E25-8AFC-A362971415E7}"/>
              </a:ext>
            </a:extLst>
          </p:cNvPr>
          <p:cNvPicPr>
            <a:picLocks noChangeAspect="1"/>
          </p:cNvPicPr>
          <p:nvPr/>
        </p:nvPicPr>
        <p:blipFill>
          <a:blip r:embed="rId3"/>
          <a:stretch>
            <a:fillRect/>
          </a:stretch>
        </p:blipFill>
        <p:spPr>
          <a:xfrm>
            <a:off x="3796484" y="1485708"/>
            <a:ext cx="5201376" cy="20195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 1:</a:t>
            </a:r>
            <a:br>
              <a:rPr lang="en-US" dirty="0"/>
            </a:br>
            <a:r>
              <a:rPr lang="en-US" dirty="0"/>
              <a:t>User-based Method</a:t>
            </a:r>
            <a:endParaRPr dirty="0"/>
          </a:p>
        </p:txBody>
      </p:sp>
      <p:sp>
        <p:nvSpPr>
          <p:cNvPr id="102" name="Google Shape;102;p19"/>
          <p:cNvSpPr txBox="1">
            <a:spLocks noGrp="1"/>
          </p:cNvSpPr>
          <p:nvPr>
            <p:ph type="body" idx="1"/>
          </p:nvPr>
        </p:nvSpPr>
        <p:spPr>
          <a:xfrm>
            <a:off x="1218122" y="1828800"/>
            <a:ext cx="4685564" cy="244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tx1"/>
                </a:solidFill>
              </a:rPr>
              <a:t>Key Assumption:</a:t>
            </a:r>
          </a:p>
          <a:p>
            <a:pPr marL="0" lvl="0" indent="0" algn="l" rtl="0">
              <a:spcBef>
                <a:spcPts val="0"/>
              </a:spcBef>
              <a:spcAft>
                <a:spcPts val="1600"/>
              </a:spcAft>
              <a:buNone/>
            </a:pPr>
            <a:r>
              <a:rPr lang="en" dirty="0">
                <a:solidFill>
                  <a:schemeClr val="bg2"/>
                </a:solidFill>
              </a:rPr>
              <a:t>If someone has similar profile with you, probably you will like what he/she likes.</a:t>
            </a:r>
          </a:p>
          <a:p>
            <a:pPr marL="0" lvl="0" indent="0" algn="l" rtl="0">
              <a:spcBef>
                <a:spcPts val="0"/>
              </a:spcBef>
              <a:spcAft>
                <a:spcPts val="1600"/>
              </a:spcAft>
              <a:buNone/>
            </a:pPr>
            <a:r>
              <a:rPr lang="en" b="1" dirty="0">
                <a:solidFill>
                  <a:schemeClr val="tx1"/>
                </a:solidFill>
              </a:rPr>
              <a:t>Math: how to define similarity?</a:t>
            </a:r>
          </a:p>
          <a:p>
            <a:pPr marL="0" lvl="0" indent="0" algn="l" rtl="0">
              <a:spcBef>
                <a:spcPts val="0"/>
              </a:spcBef>
              <a:spcAft>
                <a:spcPts val="1600"/>
              </a:spcAft>
              <a:buNone/>
            </a:pPr>
            <a:r>
              <a:rPr lang="en" dirty="0">
                <a:solidFill>
                  <a:schemeClr val="bg2"/>
                </a:solidFill>
              </a:rPr>
              <a:t>Cosine Similarity: </a:t>
            </a:r>
          </a:p>
          <a:p>
            <a:pPr marL="0" lvl="0" indent="0" algn="l" rtl="0">
              <a:spcBef>
                <a:spcPts val="0"/>
              </a:spcBef>
              <a:spcAft>
                <a:spcPts val="1600"/>
              </a:spcAft>
              <a:buNone/>
            </a:pPr>
            <a:r>
              <a:rPr lang="en" b="1" dirty="0">
                <a:solidFill>
                  <a:schemeClr val="tx1"/>
                </a:solidFill>
              </a:rPr>
              <a:t>Algorithm:</a:t>
            </a:r>
          </a:p>
          <a:p>
            <a:pPr marL="0" lvl="0" indent="0" algn="l" rtl="0">
              <a:spcBef>
                <a:spcPts val="0"/>
              </a:spcBef>
              <a:spcAft>
                <a:spcPts val="1600"/>
              </a:spcAft>
              <a:buNone/>
            </a:pPr>
            <a:r>
              <a:rPr lang="en-US" altLang="zh-CN" dirty="0">
                <a:solidFill>
                  <a:schemeClr val="bg2"/>
                </a:solidFill>
              </a:rPr>
              <a:t>K Nearest Neighbors (KNN) </a:t>
            </a:r>
            <a:r>
              <a:rPr lang="en-US" altLang="zh-CN" dirty="0">
                <a:solidFill>
                  <a:schemeClr val="bg2"/>
                </a:solidFill>
                <a:sym typeface="Wingdings" panose="05000000000000000000" pitchFamily="2" charset="2"/>
              </a:rPr>
              <a:t> weighted rating  output</a:t>
            </a:r>
            <a:endParaRPr lang="en" dirty="0">
              <a:solidFill>
                <a:schemeClr val="bg2"/>
              </a:solidFill>
            </a:endParaRPr>
          </a:p>
          <a:p>
            <a:pPr marL="0" lvl="0" indent="0" algn="l" rtl="0">
              <a:spcBef>
                <a:spcPts val="0"/>
              </a:spcBef>
              <a:spcAft>
                <a:spcPts val="1600"/>
              </a:spcAft>
              <a:buNone/>
            </a:pPr>
            <a:endParaRPr lang="en" dirty="0">
              <a:solidFill>
                <a:schemeClr val="bg2"/>
              </a:solidFill>
            </a:endParaRPr>
          </a:p>
        </p:txBody>
      </p:sp>
      <p:cxnSp>
        <p:nvCxnSpPr>
          <p:cNvPr id="103" name="Google Shape;103;p19"/>
          <p:cNvCxnSpPr/>
          <p:nvPr/>
        </p:nvCxnSpPr>
        <p:spPr>
          <a:xfrm>
            <a:off x="418229" y="2012625"/>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AutoShape 4" descr="upload.wikimedia.org/wikipedia/commons/1/18/ISO...">
            <a:extLst>
              <a:ext uri="{FF2B5EF4-FFF2-40B4-BE49-F238E27FC236}">
                <a16:creationId xmlns:a16="http://schemas.microsoft.com/office/drawing/2014/main" id="{BEA78773-641F-40CB-8249-3C59C2353A8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descr="Graph representation of users and their similarity. | Download Scientific  Diagram">
            <a:extLst>
              <a:ext uri="{FF2B5EF4-FFF2-40B4-BE49-F238E27FC236}">
                <a16:creationId xmlns:a16="http://schemas.microsoft.com/office/drawing/2014/main" id="{159B9F2B-C7A7-4F7D-ACE3-B44E009D3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372" y="1498441"/>
            <a:ext cx="2264229" cy="12960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Nearest Neighbors Explained with Python Examples - Data Analytics">
            <a:extLst>
              <a:ext uri="{FF2B5EF4-FFF2-40B4-BE49-F238E27FC236}">
                <a16:creationId xmlns:a16="http://schemas.microsoft.com/office/drawing/2014/main" id="{32AF1731-EF1A-4EA1-8851-894B7E98F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555" y="2968637"/>
            <a:ext cx="2502920" cy="157427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C8922298-CFBD-4C90-B158-B91EB55BEACD}"/>
              </a:ext>
            </a:extLst>
          </p:cNvPr>
          <p:cNvPicPr>
            <a:picLocks noChangeAspect="1"/>
          </p:cNvPicPr>
          <p:nvPr/>
        </p:nvPicPr>
        <p:blipFill>
          <a:blip r:embed="rId5"/>
          <a:stretch>
            <a:fillRect/>
          </a:stretch>
        </p:blipFill>
        <p:spPr>
          <a:xfrm>
            <a:off x="2757886" y="3267528"/>
            <a:ext cx="2010056" cy="590632"/>
          </a:xfrm>
          <a:prstGeom prst="rect">
            <a:avLst/>
          </a:prstGeom>
        </p:spPr>
      </p:pic>
    </p:spTree>
    <p:extLst>
      <p:ext uri="{BB962C8B-B14F-4D97-AF65-F5344CB8AC3E}">
        <p14:creationId xmlns:p14="http://schemas.microsoft.com/office/powerpoint/2010/main" val="582703953"/>
      </p:ext>
    </p:extLst>
  </p:cSld>
  <p:clrMapOvr>
    <a:masterClrMapping/>
  </p:clrMapOvr>
</p:sld>
</file>

<file path=ppt/theme/theme1.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1855</Words>
  <Application>Microsoft Office PowerPoint</Application>
  <PresentationFormat>全屏显示(16:9)</PresentationFormat>
  <Paragraphs>185</Paragraphs>
  <Slides>32</Slides>
  <Notes>31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32</vt:i4>
      </vt:variant>
    </vt:vector>
  </HeadingPairs>
  <TitlesOfParts>
    <vt:vector size="37" baseType="lpstr">
      <vt:lpstr>Montserrat</vt:lpstr>
      <vt:lpstr>Montserrat ExtraBold</vt:lpstr>
      <vt:lpstr>Arial</vt:lpstr>
      <vt:lpstr>Montserrat Black</vt:lpstr>
      <vt:lpstr>NYU Bold</vt:lpstr>
      <vt:lpstr>Movie Recommendation System</vt:lpstr>
      <vt:lpstr>What is a Recommendation System</vt:lpstr>
      <vt:lpstr>Why this topic?</vt:lpstr>
      <vt:lpstr>Use Cases</vt:lpstr>
      <vt:lpstr>Recommendation System is an idea</vt:lpstr>
      <vt:lpstr>Why Movie</vt:lpstr>
      <vt:lpstr>Common Methodology</vt:lpstr>
      <vt:lpstr>Problem we want to solve</vt:lpstr>
      <vt:lpstr>Method 1: User-based Method</vt:lpstr>
      <vt:lpstr>What is the problem of user-based method?</vt:lpstr>
      <vt:lpstr>Method 2: Item-based Method</vt:lpstr>
      <vt:lpstr>User-based vs Item-based</vt:lpstr>
      <vt:lpstr>Method 3: Matrix-based Method</vt:lpstr>
      <vt:lpstr>Cold Start Problem</vt:lpstr>
      <vt:lpstr>What is cold start</vt:lpstr>
      <vt:lpstr>For new item</vt:lpstr>
      <vt:lpstr>For new user</vt:lpstr>
      <vt:lpstr>Dataset</vt:lpstr>
      <vt:lpstr>Movielens Dataset</vt:lpstr>
      <vt:lpstr>EDA</vt:lpstr>
      <vt:lpstr>Model</vt:lpstr>
      <vt:lpstr>PySpark and ALS</vt:lpstr>
      <vt:lpstr>PySpark and ALS</vt:lpstr>
      <vt:lpstr>PySpark and ALS</vt:lpstr>
      <vt:lpstr>PySpark and ALS</vt:lpstr>
      <vt:lpstr>PySpark and ALS</vt:lpstr>
      <vt:lpstr>Surprise and SVD</vt:lpstr>
      <vt:lpstr>Deployment</vt:lpstr>
      <vt:lpstr>Flask Deployment</vt:lpstr>
      <vt:lpstr>AWS Deployment</vt:lpstr>
      <vt:lpstr>Show  the Work</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cp:lastModifiedBy>YinShawn</cp:lastModifiedBy>
  <cp:revision>10</cp:revision>
  <dcterms:modified xsi:type="dcterms:W3CDTF">2021-12-10T21:24:07Z</dcterms:modified>
</cp:coreProperties>
</file>